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3" r:id="rId2"/>
  </p:sldMasterIdLst>
  <p:notesMasterIdLst>
    <p:notesMasterId r:id="rId25"/>
  </p:notesMasterIdLst>
  <p:sldIdLst>
    <p:sldId id="258" r:id="rId3"/>
    <p:sldId id="270" r:id="rId4"/>
    <p:sldId id="269" r:id="rId5"/>
    <p:sldId id="289" r:id="rId6"/>
    <p:sldId id="271" r:id="rId7"/>
    <p:sldId id="272" r:id="rId8"/>
    <p:sldId id="273" r:id="rId9"/>
    <p:sldId id="290" r:id="rId10"/>
    <p:sldId id="274" r:id="rId11"/>
    <p:sldId id="275" r:id="rId12"/>
    <p:sldId id="282" r:id="rId13"/>
    <p:sldId id="283" r:id="rId14"/>
    <p:sldId id="276" r:id="rId15"/>
    <p:sldId id="286" r:id="rId16"/>
    <p:sldId id="288" r:id="rId17"/>
    <p:sldId id="287" r:id="rId18"/>
    <p:sldId id="277" r:id="rId19"/>
    <p:sldId id="278" r:id="rId20"/>
    <p:sldId id="279" r:id="rId21"/>
    <p:sldId id="285" r:id="rId22"/>
    <p:sldId id="280" r:id="rId23"/>
    <p:sldId id="292"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5" pos="7355" userDrawn="1">
          <p15:clr>
            <a:srgbClr val="A4A3A4"/>
          </p15:clr>
        </p15:guide>
        <p15:guide id="6" orient="horz" pos="2160">
          <p15:clr>
            <a:srgbClr val="A4A3A4"/>
          </p15:clr>
        </p15:guide>
        <p15:guide id="7" orient="horz" pos="1020">
          <p15:clr>
            <a:srgbClr val="A4A3A4"/>
          </p15:clr>
        </p15:guide>
        <p15:guide id="8" pos="1091">
          <p15:clr>
            <a:srgbClr val="A4A3A4"/>
          </p15:clr>
        </p15:guide>
        <p15:guide id="9" pos="4151">
          <p15:clr>
            <a:srgbClr val="A4A3A4"/>
          </p15:clr>
        </p15:guide>
        <p15:guide id="10" orient="horz" pos="14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A24"/>
    <a:srgbClr val="C93439"/>
    <a:srgbClr val="D82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34" autoAdjust="0"/>
  </p:normalViewPr>
  <p:slideViewPr>
    <p:cSldViewPr snapToGrid="0" snapToObjects="1" showGuides="1">
      <p:cViewPr>
        <p:scale>
          <a:sx n="79" d="100"/>
          <a:sy n="79" d="100"/>
        </p:scale>
        <p:origin x="-138" y="-72"/>
      </p:cViewPr>
      <p:guideLst>
        <p:guide orient="horz" pos="2160"/>
        <p:guide orient="horz" pos="1020"/>
        <p:guide orient="horz" pos="1473"/>
        <p:guide pos="3840"/>
        <p:guide pos="7355"/>
        <p:guide pos="1091"/>
        <p:guide pos="415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5CD6A-77E3-A44C-97B3-E76524742F2C}" type="datetimeFigureOut">
              <a:rPr lang="it-IT" smtClean="0"/>
              <a:t>15/05/2019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374D5-EB6D-E447-B721-9A9B1378976A}" type="slidenum">
              <a:rPr lang="it-IT" smtClean="0"/>
              <a:t>‹N›</a:t>
            </a:fld>
            <a:endParaRPr lang="it-IT"/>
          </a:p>
        </p:txBody>
      </p:sp>
    </p:spTree>
    <p:extLst>
      <p:ext uri="{BB962C8B-B14F-4D97-AF65-F5344CB8AC3E}">
        <p14:creationId xmlns:p14="http://schemas.microsoft.com/office/powerpoint/2010/main" val="88724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xmlns=""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0</a:t>
            </a:fld>
            <a:endParaRPr lang="it-IT" altLang="it-IT" sz="1200"/>
          </a:p>
        </p:txBody>
      </p:sp>
      <p:sp>
        <p:nvSpPr>
          <p:cNvPr id="16386" name="Rectangle 2">
            <a:extLst>
              <a:ext uri="{FF2B5EF4-FFF2-40B4-BE49-F238E27FC236}">
                <a16:creationId xmlns:a16="http://schemas.microsoft.com/office/drawing/2014/main" xmlns=""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xmlns=""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5787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0A6DF3-3793-B649-82FB-B9881A064B7F}"/>
              </a:ext>
            </a:extLst>
          </p:cNvPr>
          <p:cNvSpPr>
            <a:spLocks noGrp="1"/>
          </p:cNvSpPr>
          <p:nvPr>
            <p:ph type="title"/>
          </p:nvPr>
        </p:nvSpPr>
        <p:spPr>
          <a:xfrm>
            <a:off x="1803400" y="163006"/>
            <a:ext cx="9909175" cy="877297"/>
          </a:xfrm>
        </p:spPr>
        <p:txBody>
          <a:bodyPr/>
          <a:lstStyle/>
          <a:p>
            <a:r>
              <a:rPr lang="it-IT" dirty="0"/>
              <a:t>Fare clic per modificare lo stile del titolo dello schema</a:t>
            </a:r>
          </a:p>
        </p:txBody>
      </p:sp>
    </p:spTree>
    <p:extLst>
      <p:ext uri="{BB962C8B-B14F-4D97-AF65-F5344CB8AC3E}">
        <p14:creationId xmlns:p14="http://schemas.microsoft.com/office/powerpoint/2010/main" val="436563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F42BD46-23CC-0448-9C2E-FA4B624F528A}"/>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a:t>
            </a:r>
          </a:p>
        </p:txBody>
      </p:sp>
      <p:sp>
        <p:nvSpPr>
          <p:cNvPr id="3" name="Segnaposto testo 2">
            <a:extLst>
              <a:ext uri="{FF2B5EF4-FFF2-40B4-BE49-F238E27FC236}">
                <a16:creationId xmlns:a16="http://schemas.microsoft.com/office/drawing/2014/main" xmlns="" id="{F8DCF03F-C4F2-034B-8662-DF525C8009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xmlns="" id="{8917D556-9B86-3C49-BB51-2E065DE5D896}"/>
              </a:ext>
            </a:extLst>
          </p:cNvPr>
          <p:cNvSpPr>
            <a:spLocks noGrp="1"/>
          </p:cNvSpPr>
          <p:nvPr>
            <p:ph sz="half" idx="2"/>
          </p:nvPr>
        </p:nvSpPr>
        <p:spPr>
          <a:xfrm>
            <a:off x="839788" y="2505075"/>
            <a:ext cx="5157787" cy="3684588"/>
          </a:xfrm>
          <a:prstGeom prst="rect">
            <a:avLst/>
          </a:prstGeo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E9368A4F-B525-CB43-BCA3-714AAE4569F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xmlns="" id="{4C5FC90E-F9B5-5546-967A-E405F7031B50}"/>
              </a:ext>
            </a:extLst>
          </p:cNvPr>
          <p:cNvSpPr>
            <a:spLocks noGrp="1"/>
          </p:cNvSpPr>
          <p:nvPr>
            <p:ph sz="quarter" idx="4"/>
          </p:nvPr>
        </p:nvSpPr>
        <p:spPr>
          <a:xfrm>
            <a:off x="6172200" y="2505075"/>
            <a:ext cx="5183188" cy="3684588"/>
          </a:xfrm>
          <a:prstGeom prst="rect">
            <a:avLst/>
          </a:prstGeo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2F4A56CB-5161-D746-8776-610845EAC485}"/>
              </a:ext>
            </a:extLst>
          </p:cNvPr>
          <p:cNvSpPr>
            <a:spLocks noGrp="1"/>
          </p:cNvSpPr>
          <p:nvPr>
            <p:ph type="dt" sz="half" idx="10"/>
          </p:nvPr>
        </p:nvSpPr>
        <p:spPr>
          <a:xfrm>
            <a:off x="838200" y="6356350"/>
            <a:ext cx="2743200" cy="365125"/>
          </a:xfrm>
          <a:prstGeom prst="rect">
            <a:avLst/>
          </a:prstGeom>
        </p:spPr>
        <p:txBody>
          <a:bodyPr/>
          <a:lstStyle/>
          <a:p>
            <a:fld id="{7A464A08-A96E-5B41-88FE-39594FE92813}" type="datetimeFigureOut">
              <a:rPr lang="it-IT" smtClean="0"/>
              <a:t>15/05/2019</a:t>
            </a:fld>
            <a:endParaRPr lang="it-IT"/>
          </a:p>
        </p:txBody>
      </p:sp>
      <p:sp>
        <p:nvSpPr>
          <p:cNvPr id="8" name="Segnaposto piè di pagina 7">
            <a:extLst>
              <a:ext uri="{FF2B5EF4-FFF2-40B4-BE49-F238E27FC236}">
                <a16:creationId xmlns:a16="http://schemas.microsoft.com/office/drawing/2014/main" xmlns="" id="{A774F85E-12EA-104F-BBF3-F3BC412DFE2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xmlns="" id="{9AB796E8-1400-1745-82CA-0C053645304D}"/>
              </a:ext>
            </a:extLst>
          </p:cNvPr>
          <p:cNvSpPr>
            <a:spLocks noGrp="1"/>
          </p:cNvSpPr>
          <p:nvPr>
            <p:ph type="sldNum" sz="quarter" idx="12"/>
          </p:nvPr>
        </p:nvSpPr>
        <p:spPr>
          <a:xfrm>
            <a:off x="8610600" y="6356350"/>
            <a:ext cx="2743200" cy="365125"/>
          </a:xfrm>
          <a:prstGeom prst="rect">
            <a:avLst/>
          </a:prstGeom>
        </p:spPr>
        <p:txBody>
          <a:bodyPr/>
          <a:lstStyle/>
          <a:p>
            <a:fld id="{F606285A-0D01-5749-9BA5-C6D470AE5FD2}" type="slidenum">
              <a:rPr lang="it-IT" smtClean="0"/>
              <a:t>‹N›</a:t>
            </a:fld>
            <a:endParaRPr lang="it-IT"/>
          </a:p>
        </p:txBody>
      </p:sp>
    </p:spTree>
    <p:extLst>
      <p:ext uri="{BB962C8B-B14F-4D97-AF65-F5344CB8AC3E}">
        <p14:creationId xmlns:p14="http://schemas.microsoft.com/office/powerpoint/2010/main" val="49067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CC3EDAF-09CD-FD42-AAA8-254186B3121F}"/>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a:t>
            </a:r>
          </a:p>
        </p:txBody>
      </p:sp>
      <p:sp>
        <p:nvSpPr>
          <p:cNvPr id="3" name="Segnaposto data 2">
            <a:extLst>
              <a:ext uri="{FF2B5EF4-FFF2-40B4-BE49-F238E27FC236}">
                <a16:creationId xmlns:a16="http://schemas.microsoft.com/office/drawing/2014/main" xmlns="" id="{7FAD988B-FB31-B24C-BD71-0001571E9BAE}"/>
              </a:ext>
            </a:extLst>
          </p:cNvPr>
          <p:cNvSpPr>
            <a:spLocks noGrp="1"/>
          </p:cNvSpPr>
          <p:nvPr>
            <p:ph type="dt" sz="half" idx="10"/>
          </p:nvPr>
        </p:nvSpPr>
        <p:spPr>
          <a:xfrm>
            <a:off x="838200" y="6356350"/>
            <a:ext cx="2743200" cy="365125"/>
          </a:xfrm>
          <a:prstGeom prst="rect">
            <a:avLst/>
          </a:prstGeom>
        </p:spPr>
        <p:txBody>
          <a:bodyPr/>
          <a:lstStyle/>
          <a:p>
            <a:fld id="{7A464A08-A96E-5B41-88FE-39594FE92813}" type="datetimeFigureOut">
              <a:rPr lang="it-IT" smtClean="0"/>
              <a:t>15/05/2019</a:t>
            </a:fld>
            <a:endParaRPr lang="it-IT"/>
          </a:p>
        </p:txBody>
      </p:sp>
      <p:sp>
        <p:nvSpPr>
          <p:cNvPr id="4" name="Segnaposto piè di pagina 3">
            <a:extLst>
              <a:ext uri="{FF2B5EF4-FFF2-40B4-BE49-F238E27FC236}">
                <a16:creationId xmlns:a16="http://schemas.microsoft.com/office/drawing/2014/main" xmlns="" id="{77E3C216-95FB-8E43-BDE4-5B40C67C3EE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xmlns="" id="{0197EC90-40AB-E842-93B8-8C9608031FE8}"/>
              </a:ext>
            </a:extLst>
          </p:cNvPr>
          <p:cNvSpPr>
            <a:spLocks noGrp="1"/>
          </p:cNvSpPr>
          <p:nvPr>
            <p:ph type="sldNum" sz="quarter" idx="12"/>
          </p:nvPr>
        </p:nvSpPr>
        <p:spPr>
          <a:xfrm>
            <a:off x="8610600" y="6356350"/>
            <a:ext cx="2743200" cy="365125"/>
          </a:xfrm>
          <a:prstGeom prst="rect">
            <a:avLst/>
          </a:prstGeom>
        </p:spPr>
        <p:txBody>
          <a:bodyPr/>
          <a:lstStyle/>
          <a:p>
            <a:fld id="{F606285A-0D01-5749-9BA5-C6D470AE5FD2}" type="slidenum">
              <a:rPr lang="it-IT" smtClean="0"/>
              <a:t>‹N›</a:t>
            </a:fld>
            <a:endParaRPr lang="it-IT"/>
          </a:p>
        </p:txBody>
      </p:sp>
    </p:spTree>
    <p:extLst>
      <p:ext uri="{BB962C8B-B14F-4D97-AF65-F5344CB8AC3E}">
        <p14:creationId xmlns:p14="http://schemas.microsoft.com/office/powerpoint/2010/main" val="148985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667460CE-56FD-0543-8A2E-B90E44241719}"/>
              </a:ext>
            </a:extLst>
          </p:cNvPr>
          <p:cNvSpPr>
            <a:spLocks noGrp="1"/>
          </p:cNvSpPr>
          <p:nvPr>
            <p:ph type="dt" sz="half" idx="10"/>
          </p:nvPr>
        </p:nvSpPr>
        <p:spPr>
          <a:xfrm>
            <a:off x="838200" y="6356350"/>
            <a:ext cx="2743200" cy="365125"/>
          </a:xfrm>
          <a:prstGeom prst="rect">
            <a:avLst/>
          </a:prstGeom>
        </p:spPr>
        <p:txBody>
          <a:bodyPr/>
          <a:lstStyle/>
          <a:p>
            <a:fld id="{7A464A08-A96E-5B41-88FE-39594FE92813}" type="datetimeFigureOut">
              <a:rPr lang="it-IT" smtClean="0"/>
              <a:t>15/05/2019</a:t>
            </a:fld>
            <a:endParaRPr lang="it-IT"/>
          </a:p>
        </p:txBody>
      </p:sp>
      <p:sp>
        <p:nvSpPr>
          <p:cNvPr id="3" name="Segnaposto piè di pagina 2">
            <a:extLst>
              <a:ext uri="{FF2B5EF4-FFF2-40B4-BE49-F238E27FC236}">
                <a16:creationId xmlns:a16="http://schemas.microsoft.com/office/drawing/2014/main" xmlns="" id="{4C3BA5FB-9E85-8844-8C06-CA65F804228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xmlns="" id="{39518A20-BA8C-F74D-8661-30A201D34BE6}"/>
              </a:ext>
            </a:extLst>
          </p:cNvPr>
          <p:cNvSpPr>
            <a:spLocks noGrp="1"/>
          </p:cNvSpPr>
          <p:nvPr>
            <p:ph type="sldNum" sz="quarter" idx="12"/>
          </p:nvPr>
        </p:nvSpPr>
        <p:spPr>
          <a:xfrm>
            <a:off x="8610600" y="6356350"/>
            <a:ext cx="2743200" cy="365125"/>
          </a:xfrm>
          <a:prstGeom prst="rect">
            <a:avLst/>
          </a:prstGeom>
        </p:spPr>
        <p:txBody>
          <a:bodyPr/>
          <a:lstStyle/>
          <a:p>
            <a:fld id="{F606285A-0D01-5749-9BA5-C6D470AE5FD2}" type="slidenum">
              <a:rPr lang="it-IT" smtClean="0"/>
              <a:t>‹N›</a:t>
            </a:fld>
            <a:endParaRPr lang="it-IT"/>
          </a:p>
        </p:txBody>
      </p:sp>
    </p:spTree>
    <p:extLst>
      <p:ext uri="{BB962C8B-B14F-4D97-AF65-F5344CB8AC3E}">
        <p14:creationId xmlns:p14="http://schemas.microsoft.com/office/powerpoint/2010/main" val="52952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12BBD8D-19BA-CC44-A6DB-5AABFE51C1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a:t>
            </a:r>
          </a:p>
        </p:txBody>
      </p:sp>
      <p:sp>
        <p:nvSpPr>
          <p:cNvPr id="3" name="Segnaposto contenuto 2">
            <a:extLst>
              <a:ext uri="{FF2B5EF4-FFF2-40B4-BE49-F238E27FC236}">
                <a16:creationId xmlns:a16="http://schemas.microsoft.com/office/drawing/2014/main" xmlns="" id="{B40C139C-0370-DD46-94DA-E4569EC986F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DD4FE028-DE1B-A34C-AF55-C5B43A20392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A2F984C5-2654-3F43-92AB-3774B0CF7F1C}"/>
              </a:ext>
            </a:extLst>
          </p:cNvPr>
          <p:cNvSpPr>
            <a:spLocks noGrp="1"/>
          </p:cNvSpPr>
          <p:nvPr>
            <p:ph type="dt" sz="half" idx="10"/>
          </p:nvPr>
        </p:nvSpPr>
        <p:spPr>
          <a:xfrm>
            <a:off x="838200" y="6356350"/>
            <a:ext cx="2743200" cy="365125"/>
          </a:xfrm>
          <a:prstGeom prst="rect">
            <a:avLst/>
          </a:prstGeom>
        </p:spPr>
        <p:txBody>
          <a:bodyPr/>
          <a:lstStyle/>
          <a:p>
            <a:fld id="{7A464A08-A96E-5B41-88FE-39594FE92813}" type="datetimeFigureOut">
              <a:rPr lang="it-IT" smtClean="0"/>
              <a:t>15/05/2019</a:t>
            </a:fld>
            <a:endParaRPr lang="it-IT"/>
          </a:p>
        </p:txBody>
      </p:sp>
      <p:sp>
        <p:nvSpPr>
          <p:cNvPr id="6" name="Segnaposto piè di pagina 5">
            <a:extLst>
              <a:ext uri="{FF2B5EF4-FFF2-40B4-BE49-F238E27FC236}">
                <a16:creationId xmlns:a16="http://schemas.microsoft.com/office/drawing/2014/main" xmlns="" id="{68284C72-DAC0-EC49-874B-4EA346F14DF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xmlns="" id="{3109DB0D-3C8F-6F4F-A368-BFBC419635A9}"/>
              </a:ext>
            </a:extLst>
          </p:cNvPr>
          <p:cNvSpPr>
            <a:spLocks noGrp="1"/>
          </p:cNvSpPr>
          <p:nvPr>
            <p:ph type="sldNum" sz="quarter" idx="12"/>
          </p:nvPr>
        </p:nvSpPr>
        <p:spPr>
          <a:xfrm>
            <a:off x="8610600" y="6356350"/>
            <a:ext cx="2743200" cy="365125"/>
          </a:xfrm>
          <a:prstGeom prst="rect">
            <a:avLst/>
          </a:prstGeom>
        </p:spPr>
        <p:txBody>
          <a:bodyPr/>
          <a:lstStyle/>
          <a:p>
            <a:fld id="{F606285A-0D01-5749-9BA5-C6D470AE5FD2}" type="slidenum">
              <a:rPr lang="it-IT" smtClean="0"/>
              <a:t>‹N›</a:t>
            </a:fld>
            <a:endParaRPr lang="it-IT"/>
          </a:p>
        </p:txBody>
      </p:sp>
    </p:spTree>
    <p:extLst>
      <p:ext uri="{BB962C8B-B14F-4D97-AF65-F5344CB8AC3E}">
        <p14:creationId xmlns:p14="http://schemas.microsoft.com/office/powerpoint/2010/main" val="607139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42D9DA7-4D3B-A540-94B1-4078FB814B4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a:t>
            </a:r>
          </a:p>
        </p:txBody>
      </p:sp>
      <p:sp>
        <p:nvSpPr>
          <p:cNvPr id="3" name="Segnaposto immagine 2">
            <a:extLst>
              <a:ext uri="{FF2B5EF4-FFF2-40B4-BE49-F238E27FC236}">
                <a16:creationId xmlns:a16="http://schemas.microsoft.com/office/drawing/2014/main" xmlns="" id="{99C2B447-8770-9040-A57B-F4915412CB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AEDE3A2A-6B7B-8045-B559-B91E11752FC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140C3111-E022-484F-AA29-427540CCD175}"/>
              </a:ext>
            </a:extLst>
          </p:cNvPr>
          <p:cNvSpPr>
            <a:spLocks noGrp="1"/>
          </p:cNvSpPr>
          <p:nvPr>
            <p:ph type="dt" sz="half" idx="10"/>
          </p:nvPr>
        </p:nvSpPr>
        <p:spPr>
          <a:xfrm>
            <a:off x="838200" y="6356350"/>
            <a:ext cx="2743200" cy="365125"/>
          </a:xfrm>
          <a:prstGeom prst="rect">
            <a:avLst/>
          </a:prstGeom>
        </p:spPr>
        <p:txBody>
          <a:bodyPr/>
          <a:lstStyle/>
          <a:p>
            <a:fld id="{7A464A08-A96E-5B41-88FE-39594FE92813}" type="datetimeFigureOut">
              <a:rPr lang="it-IT" smtClean="0"/>
              <a:t>15/05/2019</a:t>
            </a:fld>
            <a:endParaRPr lang="it-IT"/>
          </a:p>
        </p:txBody>
      </p:sp>
      <p:sp>
        <p:nvSpPr>
          <p:cNvPr id="6" name="Segnaposto piè di pagina 5">
            <a:extLst>
              <a:ext uri="{FF2B5EF4-FFF2-40B4-BE49-F238E27FC236}">
                <a16:creationId xmlns:a16="http://schemas.microsoft.com/office/drawing/2014/main" xmlns="" id="{7D2FBE61-CDCE-904F-B702-048AB59BB1B8}"/>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xmlns="" id="{358347FA-5F23-A546-9CA6-9381F9AEA882}"/>
              </a:ext>
            </a:extLst>
          </p:cNvPr>
          <p:cNvSpPr>
            <a:spLocks noGrp="1"/>
          </p:cNvSpPr>
          <p:nvPr>
            <p:ph type="sldNum" sz="quarter" idx="12"/>
          </p:nvPr>
        </p:nvSpPr>
        <p:spPr>
          <a:xfrm>
            <a:off x="8610600" y="6356350"/>
            <a:ext cx="2743200" cy="365125"/>
          </a:xfrm>
          <a:prstGeom prst="rect">
            <a:avLst/>
          </a:prstGeom>
        </p:spPr>
        <p:txBody>
          <a:bodyPr/>
          <a:lstStyle/>
          <a:p>
            <a:fld id="{F606285A-0D01-5749-9BA5-C6D470AE5FD2}" type="slidenum">
              <a:rPr lang="it-IT" smtClean="0"/>
              <a:t>‹N›</a:t>
            </a:fld>
            <a:endParaRPr lang="it-IT"/>
          </a:p>
        </p:txBody>
      </p:sp>
    </p:spTree>
    <p:extLst>
      <p:ext uri="{BB962C8B-B14F-4D97-AF65-F5344CB8AC3E}">
        <p14:creationId xmlns:p14="http://schemas.microsoft.com/office/powerpoint/2010/main" val="3667239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C659FF1-AC57-3F41-9BEB-3B3F9C0C9BD2}"/>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a:t>
            </a:r>
          </a:p>
        </p:txBody>
      </p:sp>
      <p:sp>
        <p:nvSpPr>
          <p:cNvPr id="3" name="Segnaposto testo verticale 2">
            <a:extLst>
              <a:ext uri="{FF2B5EF4-FFF2-40B4-BE49-F238E27FC236}">
                <a16:creationId xmlns:a16="http://schemas.microsoft.com/office/drawing/2014/main" xmlns="" id="{D1777F0D-7E64-814E-938F-D6AB87A52BD1}"/>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26CC5A18-88EA-FA4C-AD4A-CF40B7019470}"/>
              </a:ext>
            </a:extLst>
          </p:cNvPr>
          <p:cNvSpPr>
            <a:spLocks noGrp="1"/>
          </p:cNvSpPr>
          <p:nvPr>
            <p:ph type="dt" sz="half" idx="10"/>
          </p:nvPr>
        </p:nvSpPr>
        <p:spPr>
          <a:xfrm>
            <a:off x="838200" y="6356350"/>
            <a:ext cx="2743200" cy="365125"/>
          </a:xfrm>
          <a:prstGeom prst="rect">
            <a:avLst/>
          </a:prstGeom>
        </p:spPr>
        <p:txBody>
          <a:bodyPr/>
          <a:lstStyle/>
          <a:p>
            <a:fld id="{7A464A08-A96E-5B41-88FE-39594FE92813}" type="datetimeFigureOut">
              <a:rPr lang="it-IT" smtClean="0"/>
              <a:t>15/05/2019</a:t>
            </a:fld>
            <a:endParaRPr lang="it-IT"/>
          </a:p>
        </p:txBody>
      </p:sp>
      <p:sp>
        <p:nvSpPr>
          <p:cNvPr id="5" name="Segnaposto piè di pagina 4">
            <a:extLst>
              <a:ext uri="{FF2B5EF4-FFF2-40B4-BE49-F238E27FC236}">
                <a16:creationId xmlns:a16="http://schemas.microsoft.com/office/drawing/2014/main" xmlns="" id="{6C52202F-1670-3744-BF49-6828D5AC684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xmlns="" id="{99A0A5A4-42DB-F84F-ADC1-F49D0EDBFE00}"/>
              </a:ext>
            </a:extLst>
          </p:cNvPr>
          <p:cNvSpPr>
            <a:spLocks noGrp="1"/>
          </p:cNvSpPr>
          <p:nvPr>
            <p:ph type="sldNum" sz="quarter" idx="12"/>
          </p:nvPr>
        </p:nvSpPr>
        <p:spPr>
          <a:xfrm>
            <a:off x="8610600" y="6356350"/>
            <a:ext cx="2743200" cy="365125"/>
          </a:xfrm>
          <a:prstGeom prst="rect">
            <a:avLst/>
          </a:prstGeom>
        </p:spPr>
        <p:txBody>
          <a:bodyPr/>
          <a:lstStyle/>
          <a:p>
            <a:fld id="{F606285A-0D01-5749-9BA5-C6D470AE5FD2}" type="slidenum">
              <a:rPr lang="it-IT" smtClean="0"/>
              <a:t>‹N›</a:t>
            </a:fld>
            <a:endParaRPr lang="it-IT"/>
          </a:p>
        </p:txBody>
      </p:sp>
    </p:spTree>
    <p:extLst>
      <p:ext uri="{BB962C8B-B14F-4D97-AF65-F5344CB8AC3E}">
        <p14:creationId xmlns:p14="http://schemas.microsoft.com/office/powerpoint/2010/main" val="431279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80833D87-4072-974B-BD22-87BD79D24401}"/>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a:t>
            </a:r>
          </a:p>
        </p:txBody>
      </p:sp>
      <p:sp>
        <p:nvSpPr>
          <p:cNvPr id="3" name="Segnaposto testo verticale 2">
            <a:extLst>
              <a:ext uri="{FF2B5EF4-FFF2-40B4-BE49-F238E27FC236}">
                <a16:creationId xmlns:a16="http://schemas.microsoft.com/office/drawing/2014/main" xmlns="" id="{7652AD25-FE17-C642-9240-C9E84337D273}"/>
              </a:ext>
            </a:extLst>
          </p:cNvPr>
          <p:cNvSpPr>
            <a:spLocks noGrp="1"/>
          </p:cNvSpPr>
          <p:nvPr>
            <p:ph type="body" orient="vert" idx="1"/>
          </p:nvPr>
        </p:nvSpPr>
        <p:spPr>
          <a:xfrm>
            <a:off x="838200" y="365125"/>
            <a:ext cx="7734300" cy="5811838"/>
          </a:xfrm>
          <a:prstGeom prst="rect">
            <a:avLst/>
          </a:prstGeo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3C765ECC-15AE-A541-91E8-6096D5B39FEB}"/>
              </a:ext>
            </a:extLst>
          </p:cNvPr>
          <p:cNvSpPr>
            <a:spLocks noGrp="1"/>
          </p:cNvSpPr>
          <p:nvPr>
            <p:ph type="dt" sz="half" idx="10"/>
          </p:nvPr>
        </p:nvSpPr>
        <p:spPr>
          <a:xfrm>
            <a:off x="838200" y="6356350"/>
            <a:ext cx="2743200" cy="365125"/>
          </a:xfrm>
          <a:prstGeom prst="rect">
            <a:avLst/>
          </a:prstGeom>
        </p:spPr>
        <p:txBody>
          <a:bodyPr/>
          <a:lstStyle/>
          <a:p>
            <a:fld id="{7A464A08-A96E-5B41-88FE-39594FE92813}" type="datetimeFigureOut">
              <a:rPr lang="it-IT" smtClean="0"/>
              <a:t>15/05/2019</a:t>
            </a:fld>
            <a:endParaRPr lang="it-IT"/>
          </a:p>
        </p:txBody>
      </p:sp>
      <p:sp>
        <p:nvSpPr>
          <p:cNvPr id="5" name="Segnaposto piè di pagina 4">
            <a:extLst>
              <a:ext uri="{FF2B5EF4-FFF2-40B4-BE49-F238E27FC236}">
                <a16:creationId xmlns:a16="http://schemas.microsoft.com/office/drawing/2014/main" xmlns="" id="{6F2004AD-15B1-9144-9B00-C3445BF50EEE}"/>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xmlns="" id="{A62DB334-21D7-8A4F-B0A7-F1B64CE5C537}"/>
              </a:ext>
            </a:extLst>
          </p:cNvPr>
          <p:cNvSpPr>
            <a:spLocks noGrp="1"/>
          </p:cNvSpPr>
          <p:nvPr>
            <p:ph type="sldNum" sz="quarter" idx="12"/>
          </p:nvPr>
        </p:nvSpPr>
        <p:spPr>
          <a:xfrm>
            <a:off x="8610600" y="6356350"/>
            <a:ext cx="2743200" cy="365125"/>
          </a:xfrm>
          <a:prstGeom prst="rect">
            <a:avLst/>
          </a:prstGeom>
        </p:spPr>
        <p:txBody>
          <a:bodyPr/>
          <a:lstStyle/>
          <a:p>
            <a:fld id="{F606285A-0D01-5749-9BA5-C6D470AE5FD2}" type="slidenum">
              <a:rPr lang="it-IT" smtClean="0"/>
              <a:t>‹N›</a:t>
            </a:fld>
            <a:endParaRPr lang="it-IT"/>
          </a:p>
        </p:txBody>
      </p:sp>
    </p:spTree>
    <p:extLst>
      <p:ext uri="{BB962C8B-B14F-4D97-AF65-F5344CB8AC3E}">
        <p14:creationId xmlns:p14="http://schemas.microsoft.com/office/powerpoint/2010/main" val="31911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xmlns="" id="{11BB4BB3-CE97-5949-A243-8FFD6C0BB6BA}"/>
              </a:ext>
            </a:extLst>
          </p:cNvPr>
          <p:cNvSpPr>
            <a:spLocks noGrp="1"/>
          </p:cNvSpPr>
          <p:nvPr>
            <p:ph type="title"/>
          </p:nvPr>
        </p:nvSpPr>
        <p:spPr>
          <a:xfrm>
            <a:off x="1803400" y="163006"/>
            <a:ext cx="9909175" cy="877297"/>
          </a:xfrm>
        </p:spPr>
        <p:txBody>
          <a:bodyPr/>
          <a:lstStyle/>
          <a:p>
            <a:r>
              <a:rPr lang="it-IT" dirty="0"/>
              <a:t>Fare clic per modificare lo stile del titolo dello schema</a:t>
            </a:r>
          </a:p>
        </p:txBody>
      </p:sp>
    </p:spTree>
    <p:extLst>
      <p:ext uri="{BB962C8B-B14F-4D97-AF65-F5344CB8AC3E}">
        <p14:creationId xmlns:p14="http://schemas.microsoft.com/office/powerpoint/2010/main" val="477384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5EDCD641-E58E-4FB5-A3D5-69FD3BC1FE64}" type="datetimeFigureOut">
              <a:rPr lang="en-US" smtClean="0"/>
              <a:t>5/15/2019</a:t>
            </a:fld>
            <a:endParaRPr lang="en-US"/>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2E999B3F-3EBF-428F-996F-440FED8BBB51}" type="slidenum">
              <a:rPr lang="en-US" smtClean="0"/>
              <a:t>‹N›</a:t>
            </a:fld>
            <a:endParaRPr lang="en-US"/>
          </a:p>
        </p:txBody>
      </p:sp>
    </p:spTree>
    <p:extLst>
      <p:ext uri="{BB962C8B-B14F-4D97-AF65-F5344CB8AC3E}">
        <p14:creationId xmlns:p14="http://schemas.microsoft.com/office/powerpoint/2010/main" val="10955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a:xfrm>
            <a:off x="609600" y="6356351"/>
            <a:ext cx="2844800" cy="365125"/>
          </a:xfrm>
          <a:prstGeom prst="rect">
            <a:avLst/>
          </a:prstGeom>
        </p:spPr>
        <p:txBody>
          <a:bodyPr/>
          <a:lstStyle/>
          <a:p>
            <a:fld id="{5EDCD641-E58E-4FB5-A3D5-69FD3BC1FE64}" type="datetimeFigureOut">
              <a:rPr lang="en-US" smtClean="0"/>
              <a:t>5/15/2019</a:t>
            </a:fld>
            <a:endParaRPr lang="en-US"/>
          </a:p>
        </p:txBody>
      </p:sp>
      <p:sp>
        <p:nvSpPr>
          <p:cNvPr id="4" name="Segnaposto piè di pagina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egnaposto numero diapositiva 4"/>
          <p:cNvSpPr>
            <a:spLocks noGrp="1"/>
          </p:cNvSpPr>
          <p:nvPr>
            <p:ph type="sldNum" sz="quarter" idx="12"/>
          </p:nvPr>
        </p:nvSpPr>
        <p:spPr>
          <a:xfrm>
            <a:off x="8737600" y="6356351"/>
            <a:ext cx="2844800" cy="365125"/>
          </a:xfrm>
          <a:prstGeom prst="rect">
            <a:avLst/>
          </a:prstGeom>
        </p:spPr>
        <p:txBody>
          <a:bodyPr/>
          <a:lstStyle/>
          <a:p>
            <a:fld id="{2E999B3F-3EBF-428F-996F-440FED8BBB51}" type="slidenum">
              <a:rPr lang="en-US" smtClean="0"/>
              <a:t>‹N›</a:t>
            </a:fld>
            <a:endParaRPr lang="en-US"/>
          </a:p>
        </p:txBody>
      </p:sp>
    </p:spTree>
    <p:extLst>
      <p:ext uri="{BB962C8B-B14F-4D97-AF65-F5344CB8AC3E}">
        <p14:creationId xmlns:p14="http://schemas.microsoft.com/office/powerpoint/2010/main" val="167515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a:xfrm>
            <a:off x="609600" y="1600201"/>
            <a:ext cx="109728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5EDCD641-E58E-4FB5-A3D5-69FD3BC1FE64}" type="datetimeFigureOut">
              <a:rPr lang="en-US" smtClean="0"/>
              <a:t>5/15/2019</a:t>
            </a:fld>
            <a:endParaRPr lang="en-US"/>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2E999B3F-3EBF-428F-996F-440FED8BBB51}" type="slidenum">
              <a:rPr lang="en-US" smtClean="0"/>
              <a:t>‹N›</a:t>
            </a:fld>
            <a:endParaRPr lang="en-US"/>
          </a:p>
        </p:txBody>
      </p:sp>
    </p:spTree>
    <p:extLst>
      <p:ext uri="{BB962C8B-B14F-4D97-AF65-F5344CB8AC3E}">
        <p14:creationId xmlns:p14="http://schemas.microsoft.com/office/powerpoint/2010/main" val="372487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C51424C-6CC3-FF4D-BE81-828A02D012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a:t>
            </a:r>
          </a:p>
        </p:txBody>
      </p:sp>
      <p:sp>
        <p:nvSpPr>
          <p:cNvPr id="3" name="Sottotitolo 2">
            <a:extLst>
              <a:ext uri="{FF2B5EF4-FFF2-40B4-BE49-F238E27FC236}">
                <a16:creationId xmlns:a16="http://schemas.microsoft.com/office/drawing/2014/main" xmlns="" id="{FC1C39BA-8FF2-934E-B315-7FCD1323668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0A27027B-75EB-7B4C-82A1-4C0D72D93FF3}"/>
              </a:ext>
            </a:extLst>
          </p:cNvPr>
          <p:cNvSpPr>
            <a:spLocks noGrp="1"/>
          </p:cNvSpPr>
          <p:nvPr>
            <p:ph type="dt" sz="half" idx="10"/>
          </p:nvPr>
        </p:nvSpPr>
        <p:spPr>
          <a:xfrm>
            <a:off x="838200" y="6356350"/>
            <a:ext cx="2743200" cy="365125"/>
          </a:xfrm>
          <a:prstGeom prst="rect">
            <a:avLst/>
          </a:prstGeom>
        </p:spPr>
        <p:txBody>
          <a:bodyPr/>
          <a:lstStyle/>
          <a:p>
            <a:fld id="{7A464A08-A96E-5B41-88FE-39594FE92813}" type="datetimeFigureOut">
              <a:rPr lang="it-IT" smtClean="0"/>
              <a:t>15/05/2019</a:t>
            </a:fld>
            <a:endParaRPr lang="it-IT" dirty="0"/>
          </a:p>
        </p:txBody>
      </p:sp>
      <p:sp>
        <p:nvSpPr>
          <p:cNvPr id="5" name="Segnaposto piè di pagina 4">
            <a:extLst>
              <a:ext uri="{FF2B5EF4-FFF2-40B4-BE49-F238E27FC236}">
                <a16:creationId xmlns:a16="http://schemas.microsoft.com/office/drawing/2014/main" xmlns="" id="{1E119F99-6DEE-F840-97C5-AE460F2F02C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xmlns="" id="{59F443FD-B4F5-7046-AFD1-AA2A40382CCD}"/>
              </a:ext>
            </a:extLst>
          </p:cNvPr>
          <p:cNvSpPr>
            <a:spLocks noGrp="1"/>
          </p:cNvSpPr>
          <p:nvPr>
            <p:ph type="sldNum" sz="quarter" idx="12"/>
          </p:nvPr>
        </p:nvSpPr>
        <p:spPr>
          <a:xfrm>
            <a:off x="8610600" y="6356350"/>
            <a:ext cx="2743200" cy="365125"/>
          </a:xfrm>
          <a:prstGeom prst="rect">
            <a:avLst/>
          </a:prstGeom>
        </p:spPr>
        <p:txBody>
          <a:bodyPr/>
          <a:lstStyle/>
          <a:p>
            <a:fld id="{F606285A-0D01-5749-9BA5-C6D470AE5FD2}" type="slidenum">
              <a:rPr lang="it-IT" smtClean="0"/>
              <a:t>‹N›</a:t>
            </a:fld>
            <a:endParaRPr lang="it-IT"/>
          </a:p>
        </p:txBody>
      </p:sp>
    </p:spTree>
    <p:extLst>
      <p:ext uri="{BB962C8B-B14F-4D97-AF65-F5344CB8AC3E}">
        <p14:creationId xmlns:p14="http://schemas.microsoft.com/office/powerpoint/2010/main" val="75534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50A129-EC7C-9346-B479-144A281FA615}"/>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xmlns="" id="{7AB55A83-870B-4243-A23B-3D186FF7F3A4}"/>
              </a:ext>
            </a:extLst>
          </p:cNvPr>
          <p:cNvSpPr>
            <a:spLocks noGrp="1"/>
          </p:cNvSpPr>
          <p:nvPr>
            <p:ph idx="1"/>
          </p:nvPr>
        </p:nvSpPr>
        <p:spPr>
          <a:xfrm>
            <a:off x="838200" y="1825625"/>
            <a:ext cx="10515600" cy="4351338"/>
          </a:xfrm>
          <a:prstGeom prst="rect">
            <a:avLst/>
          </a:prstGeo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41AE5BF9-8635-8D4F-8E56-D02D2A7FBEDB}"/>
              </a:ext>
            </a:extLst>
          </p:cNvPr>
          <p:cNvSpPr>
            <a:spLocks noGrp="1"/>
          </p:cNvSpPr>
          <p:nvPr>
            <p:ph type="dt" sz="half" idx="10"/>
          </p:nvPr>
        </p:nvSpPr>
        <p:spPr>
          <a:xfrm>
            <a:off x="838200" y="6356350"/>
            <a:ext cx="2743200" cy="365125"/>
          </a:xfrm>
          <a:prstGeom prst="rect">
            <a:avLst/>
          </a:prstGeom>
        </p:spPr>
        <p:txBody>
          <a:bodyPr/>
          <a:lstStyle/>
          <a:p>
            <a:fld id="{7A464A08-A96E-5B41-88FE-39594FE92813}" type="datetimeFigureOut">
              <a:rPr lang="it-IT" smtClean="0"/>
              <a:t>15/05/2019</a:t>
            </a:fld>
            <a:endParaRPr lang="it-IT"/>
          </a:p>
        </p:txBody>
      </p:sp>
      <p:sp>
        <p:nvSpPr>
          <p:cNvPr id="5" name="Segnaposto piè di pagina 4">
            <a:extLst>
              <a:ext uri="{FF2B5EF4-FFF2-40B4-BE49-F238E27FC236}">
                <a16:creationId xmlns:a16="http://schemas.microsoft.com/office/drawing/2014/main" xmlns="" id="{D3235FAA-2ADB-DE48-81BA-60E4624921D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xmlns="" id="{FBBF2F77-74BE-7342-A73B-799DDFE2BABB}"/>
              </a:ext>
            </a:extLst>
          </p:cNvPr>
          <p:cNvSpPr>
            <a:spLocks noGrp="1"/>
          </p:cNvSpPr>
          <p:nvPr>
            <p:ph type="sldNum" sz="quarter" idx="12"/>
          </p:nvPr>
        </p:nvSpPr>
        <p:spPr>
          <a:xfrm>
            <a:off x="8610600" y="6356350"/>
            <a:ext cx="2743200" cy="365125"/>
          </a:xfrm>
          <a:prstGeom prst="rect">
            <a:avLst/>
          </a:prstGeom>
        </p:spPr>
        <p:txBody>
          <a:bodyPr/>
          <a:lstStyle/>
          <a:p>
            <a:fld id="{F606285A-0D01-5749-9BA5-C6D470AE5FD2}" type="slidenum">
              <a:rPr lang="it-IT" smtClean="0"/>
              <a:t>‹N›</a:t>
            </a:fld>
            <a:endParaRPr lang="it-IT"/>
          </a:p>
        </p:txBody>
      </p:sp>
    </p:spTree>
    <p:extLst>
      <p:ext uri="{BB962C8B-B14F-4D97-AF65-F5344CB8AC3E}">
        <p14:creationId xmlns:p14="http://schemas.microsoft.com/office/powerpoint/2010/main" val="239704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82DA452-789E-AF4A-B26B-65DD85685E4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a:t>
            </a:r>
          </a:p>
        </p:txBody>
      </p:sp>
      <p:sp>
        <p:nvSpPr>
          <p:cNvPr id="3" name="Segnaposto testo 2">
            <a:extLst>
              <a:ext uri="{FF2B5EF4-FFF2-40B4-BE49-F238E27FC236}">
                <a16:creationId xmlns:a16="http://schemas.microsoft.com/office/drawing/2014/main" xmlns="" id="{A736B6DC-1BB9-D247-A1B5-7A58EEF6E46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xmlns="" id="{CD9A2081-E0D1-E24C-A85C-7D32F8FC1482}"/>
              </a:ext>
            </a:extLst>
          </p:cNvPr>
          <p:cNvSpPr>
            <a:spLocks noGrp="1"/>
          </p:cNvSpPr>
          <p:nvPr>
            <p:ph type="dt" sz="half" idx="10"/>
          </p:nvPr>
        </p:nvSpPr>
        <p:spPr>
          <a:xfrm>
            <a:off x="838200" y="6356350"/>
            <a:ext cx="2743200" cy="365125"/>
          </a:xfrm>
          <a:prstGeom prst="rect">
            <a:avLst/>
          </a:prstGeom>
        </p:spPr>
        <p:txBody>
          <a:bodyPr/>
          <a:lstStyle/>
          <a:p>
            <a:fld id="{7A464A08-A96E-5B41-88FE-39594FE92813}" type="datetimeFigureOut">
              <a:rPr lang="it-IT" smtClean="0"/>
              <a:t>15/05/2019</a:t>
            </a:fld>
            <a:endParaRPr lang="it-IT"/>
          </a:p>
        </p:txBody>
      </p:sp>
      <p:sp>
        <p:nvSpPr>
          <p:cNvPr id="5" name="Segnaposto piè di pagina 4">
            <a:extLst>
              <a:ext uri="{FF2B5EF4-FFF2-40B4-BE49-F238E27FC236}">
                <a16:creationId xmlns:a16="http://schemas.microsoft.com/office/drawing/2014/main" xmlns="" id="{54ADD68A-891C-914C-ADB9-A786AE1FB7E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xmlns="" id="{28860659-A2E0-6C4C-AC06-74C51D06EFD6}"/>
              </a:ext>
            </a:extLst>
          </p:cNvPr>
          <p:cNvSpPr>
            <a:spLocks noGrp="1"/>
          </p:cNvSpPr>
          <p:nvPr>
            <p:ph type="sldNum" sz="quarter" idx="12"/>
          </p:nvPr>
        </p:nvSpPr>
        <p:spPr>
          <a:xfrm>
            <a:off x="8610600" y="6356350"/>
            <a:ext cx="2743200" cy="365125"/>
          </a:xfrm>
          <a:prstGeom prst="rect">
            <a:avLst/>
          </a:prstGeom>
        </p:spPr>
        <p:txBody>
          <a:bodyPr/>
          <a:lstStyle/>
          <a:p>
            <a:fld id="{F606285A-0D01-5749-9BA5-C6D470AE5FD2}" type="slidenum">
              <a:rPr lang="it-IT" smtClean="0"/>
              <a:t>‹N›</a:t>
            </a:fld>
            <a:endParaRPr lang="it-IT"/>
          </a:p>
        </p:txBody>
      </p:sp>
    </p:spTree>
    <p:extLst>
      <p:ext uri="{BB962C8B-B14F-4D97-AF65-F5344CB8AC3E}">
        <p14:creationId xmlns:p14="http://schemas.microsoft.com/office/powerpoint/2010/main" val="1320481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71A889A-50B9-B24A-BC5A-70FBF608531F}"/>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xmlns="" id="{62514EC4-ADC0-2244-BFAB-4B9D5A9BD4E2}"/>
              </a:ext>
            </a:extLst>
          </p:cNvPr>
          <p:cNvSpPr>
            <a:spLocks noGrp="1"/>
          </p:cNvSpPr>
          <p:nvPr>
            <p:ph sz="half" idx="1"/>
          </p:nvPr>
        </p:nvSpPr>
        <p:spPr>
          <a:xfrm>
            <a:off x="838200" y="1825625"/>
            <a:ext cx="5181600" cy="4351338"/>
          </a:xfrm>
          <a:prstGeom prst="rect">
            <a:avLst/>
          </a:prstGeo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8AB095F5-55D4-584D-8474-6D50822A7E0A}"/>
              </a:ext>
            </a:extLst>
          </p:cNvPr>
          <p:cNvSpPr>
            <a:spLocks noGrp="1"/>
          </p:cNvSpPr>
          <p:nvPr>
            <p:ph sz="half" idx="2"/>
          </p:nvPr>
        </p:nvSpPr>
        <p:spPr>
          <a:xfrm>
            <a:off x="6172200" y="1825625"/>
            <a:ext cx="5181600" cy="4351338"/>
          </a:xfrm>
          <a:prstGeom prst="rect">
            <a:avLst/>
          </a:prstGeo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5130B407-7EED-3749-912D-36AD3BFD6C75}"/>
              </a:ext>
            </a:extLst>
          </p:cNvPr>
          <p:cNvSpPr>
            <a:spLocks noGrp="1"/>
          </p:cNvSpPr>
          <p:nvPr>
            <p:ph type="dt" sz="half" idx="10"/>
          </p:nvPr>
        </p:nvSpPr>
        <p:spPr>
          <a:xfrm>
            <a:off x="838200" y="6356350"/>
            <a:ext cx="2743200" cy="365125"/>
          </a:xfrm>
          <a:prstGeom prst="rect">
            <a:avLst/>
          </a:prstGeom>
        </p:spPr>
        <p:txBody>
          <a:bodyPr/>
          <a:lstStyle/>
          <a:p>
            <a:fld id="{7A464A08-A96E-5B41-88FE-39594FE92813}" type="datetimeFigureOut">
              <a:rPr lang="it-IT" smtClean="0"/>
              <a:t>15/05/2019</a:t>
            </a:fld>
            <a:endParaRPr lang="it-IT"/>
          </a:p>
        </p:txBody>
      </p:sp>
      <p:sp>
        <p:nvSpPr>
          <p:cNvPr id="6" name="Segnaposto piè di pagina 5">
            <a:extLst>
              <a:ext uri="{FF2B5EF4-FFF2-40B4-BE49-F238E27FC236}">
                <a16:creationId xmlns:a16="http://schemas.microsoft.com/office/drawing/2014/main" xmlns="" id="{276C765A-9F50-D141-99F3-579505962CE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xmlns="" id="{D0153EB8-E9BB-B34D-829F-80170927CDFD}"/>
              </a:ext>
            </a:extLst>
          </p:cNvPr>
          <p:cNvSpPr>
            <a:spLocks noGrp="1"/>
          </p:cNvSpPr>
          <p:nvPr>
            <p:ph type="sldNum" sz="quarter" idx="12"/>
          </p:nvPr>
        </p:nvSpPr>
        <p:spPr>
          <a:xfrm>
            <a:off x="8610600" y="6356350"/>
            <a:ext cx="2743200" cy="365125"/>
          </a:xfrm>
          <a:prstGeom prst="rect">
            <a:avLst/>
          </a:prstGeom>
        </p:spPr>
        <p:txBody>
          <a:bodyPr/>
          <a:lstStyle/>
          <a:p>
            <a:fld id="{F606285A-0D01-5749-9BA5-C6D470AE5FD2}" type="slidenum">
              <a:rPr lang="it-IT" smtClean="0"/>
              <a:t>‹N›</a:t>
            </a:fld>
            <a:endParaRPr lang="it-IT"/>
          </a:p>
        </p:txBody>
      </p:sp>
    </p:spTree>
    <p:extLst>
      <p:ext uri="{BB962C8B-B14F-4D97-AF65-F5344CB8AC3E}">
        <p14:creationId xmlns:p14="http://schemas.microsoft.com/office/powerpoint/2010/main" val="58114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802676" y="154297"/>
            <a:ext cx="9909900" cy="877297"/>
          </a:xfrm>
          <a:prstGeom prst="rect">
            <a:avLst/>
          </a:prstGeom>
        </p:spPr>
        <p:txBody>
          <a:bodyPr vert="horz" lIns="0" tIns="0" rIns="0" bIns="0" rtlCol="0" anchor="b" anchorCtr="0">
            <a:noAutofit/>
          </a:bodyPr>
          <a:lstStyle/>
          <a:p>
            <a:r>
              <a:rPr lang="it-IT" dirty="0"/>
              <a:t>Fare clic per modificare</a:t>
            </a:r>
            <a:br>
              <a:rPr lang="it-IT" dirty="0"/>
            </a:br>
            <a:r>
              <a:rPr lang="it-IT" dirty="0"/>
              <a:t>lo stile del titolo dello schema</a:t>
            </a:r>
          </a:p>
        </p:txBody>
      </p:sp>
      <p:sp>
        <p:nvSpPr>
          <p:cNvPr id="8" name="Line 5">
            <a:extLst>
              <a:ext uri="{FF2B5EF4-FFF2-40B4-BE49-F238E27FC236}">
                <a16:creationId xmlns:a16="http://schemas.microsoft.com/office/drawing/2014/main" xmlns="" id="{333C59C7-F442-D248-B5EC-87A248EFB1AC}"/>
              </a:ext>
            </a:extLst>
          </p:cNvPr>
          <p:cNvSpPr>
            <a:spLocks noChangeShapeType="1"/>
          </p:cNvSpPr>
          <p:nvPr userDrawn="1"/>
        </p:nvSpPr>
        <p:spPr bwMode="auto">
          <a:xfrm flipV="1">
            <a:off x="1078347" y="0"/>
            <a:ext cx="19744" cy="6858000"/>
          </a:xfrm>
          <a:prstGeom prst="line">
            <a:avLst/>
          </a:prstGeom>
          <a:ln w="6350">
            <a:solidFill>
              <a:schemeClr val="bg1">
                <a:lumMod val="50000"/>
              </a:schemeClr>
            </a:solidFill>
            <a:prstDash val="solid"/>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it-IT" sz="2400" dirty="0"/>
          </a:p>
        </p:txBody>
      </p:sp>
      <p:sp>
        <p:nvSpPr>
          <p:cNvPr id="10" name="Rectangle 4">
            <a:extLst>
              <a:ext uri="{FF2B5EF4-FFF2-40B4-BE49-F238E27FC236}">
                <a16:creationId xmlns:a16="http://schemas.microsoft.com/office/drawing/2014/main" xmlns="" id="{B81CFCAC-26F7-4440-9236-AB22DBBE0F10}"/>
              </a:ext>
            </a:extLst>
          </p:cNvPr>
          <p:cNvSpPr>
            <a:spLocks noChangeArrowheads="1"/>
          </p:cNvSpPr>
          <p:nvPr userDrawn="1"/>
        </p:nvSpPr>
        <p:spPr bwMode="auto">
          <a:xfrm>
            <a:off x="1254922" y="1"/>
            <a:ext cx="384174" cy="944562"/>
          </a:xfrm>
          <a:prstGeom prst="rect">
            <a:avLst/>
          </a:prstGeom>
          <a:solidFill>
            <a:schemeClr val="tx2">
              <a:lumMod val="50000"/>
            </a:schemeClr>
          </a:solidFill>
          <a:ln>
            <a:noFill/>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800"/>
              </a:spcBef>
            </a:pPr>
            <a:endParaRPr lang="en-US" altLang="it-IT" sz="3200" dirty="0">
              <a:solidFill>
                <a:schemeClr val="accent1">
                  <a:lumMod val="50000"/>
                </a:schemeClr>
              </a:solidFill>
            </a:endParaRPr>
          </a:p>
        </p:txBody>
      </p:sp>
      <p:sp>
        <p:nvSpPr>
          <p:cNvPr id="11" name="Segnaposto numero diapositiva 20">
            <a:extLst>
              <a:ext uri="{FF2B5EF4-FFF2-40B4-BE49-F238E27FC236}">
                <a16:creationId xmlns:a16="http://schemas.microsoft.com/office/drawing/2014/main" xmlns="" id="{CBEA1B42-7F45-0444-8026-51B1275DD5DF}"/>
              </a:ext>
            </a:extLst>
          </p:cNvPr>
          <p:cNvSpPr txBox="1">
            <a:spLocks/>
          </p:cNvSpPr>
          <p:nvPr userDrawn="1"/>
        </p:nvSpPr>
        <p:spPr>
          <a:xfrm>
            <a:off x="1254921" y="78842"/>
            <a:ext cx="408421" cy="311149"/>
          </a:xfrm>
          <a:prstGeom prst="rect">
            <a:avLst/>
          </a:prstGeom>
        </p:spPr>
        <p:txBody>
          <a:bodyPr vert="horz" lIns="91440" tIns="45720" rIns="91440" bIns="45720" rtlCol="0" anchor="ctr"/>
          <a:lstStyle>
            <a:defPPr>
              <a:defRPr lang="it-IT"/>
            </a:defPPr>
            <a:lvl1pPr marL="0" algn="r"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1pPr>
            <a:lvl2pPr marL="990575" indent="-38099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2pPr>
            <a:lvl3pPr marL="1523962"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3pPr>
            <a:lvl4pPr marL="2133547"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4pPr>
            <a:lvl5pPr marL="2743131"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5pPr>
            <a:lvl6pPr marL="3352716"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6pPr>
            <a:lvl7pPr marL="3962301"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7pPr>
            <a:lvl8pPr marL="4571886"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8pPr>
            <a:lvl9pPr marL="5181470"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9pPr>
          </a:lstStyle>
          <a:p>
            <a:pPr algn="ctr"/>
            <a:fld id="{0CA5A417-0C6C-3F4A-AFA3-5BFFB13C83CB}" type="slidenum">
              <a:rPr lang="it-IT" altLang="it-IT" sz="1000" b="1" i="0" smtClean="0">
                <a:solidFill>
                  <a:schemeClr val="bg1"/>
                </a:solidFill>
                <a:latin typeface="Arial" panose="020B0604020202020204" pitchFamily="34" charset="0"/>
                <a:cs typeface="Arial" panose="020B0604020202020204" pitchFamily="34" charset="0"/>
              </a:rPr>
              <a:pPr algn="ctr"/>
              <a:t>‹N›</a:t>
            </a:fld>
            <a:endParaRPr lang="it-IT" altLang="it-IT" sz="1000" b="1" i="0" dirty="0">
              <a:solidFill>
                <a:schemeClr val="bg1"/>
              </a:solidFill>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xmlns="" id="{208D7BFE-57AE-AE4A-BFC7-F3551CAC15BA}"/>
              </a:ext>
            </a:extLst>
          </p:cNvPr>
          <p:cNvPicPr>
            <a:picLocks noChangeAspect="1"/>
          </p:cNvPicPr>
          <p:nvPr userDrawn="1"/>
        </p:nvPicPr>
        <p:blipFill>
          <a:blip r:embed="rId7"/>
          <a:stretch>
            <a:fillRect/>
          </a:stretch>
        </p:blipFill>
        <p:spPr>
          <a:xfrm>
            <a:off x="165021" y="154297"/>
            <a:ext cx="793736" cy="1268861"/>
          </a:xfrm>
          <a:prstGeom prst="rect">
            <a:avLst/>
          </a:prstGeom>
        </p:spPr>
      </p:pic>
      <p:pic>
        <p:nvPicPr>
          <p:cNvPr id="15" name="Immagine 14">
            <a:extLst>
              <a:ext uri="{FF2B5EF4-FFF2-40B4-BE49-F238E27FC236}">
                <a16:creationId xmlns:a16="http://schemas.microsoft.com/office/drawing/2014/main" xmlns="" id="{8FD1A641-5D78-8C48-B31B-19F098328E9E}"/>
              </a:ext>
            </a:extLst>
          </p:cNvPr>
          <p:cNvPicPr>
            <a:picLocks noChangeAspect="1"/>
          </p:cNvPicPr>
          <p:nvPr userDrawn="1"/>
        </p:nvPicPr>
        <p:blipFill>
          <a:blip r:embed="rId8"/>
          <a:stretch>
            <a:fillRect/>
          </a:stretch>
        </p:blipFill>
        <p:spPr>
          <a:xfrm>
            <a:off x="122646" y="6304460"/>
            <a:ext cx="913674" cy="378906"/>
          </a:xfrm>
          <a:prstGeom prst="rect">
            <a:avLst/>
          </a:prstGeom>
        </p:spPr>
      </p:pic>
    </p:spTree>
    <p:extLst>
      <p:ext uri="{BB962C8B-B14F-4D97-AF65-F5344CB8AC3E}">
        <p14:creationId xmlns:p14="http://schemas.microsoft.com/office/powerpoint/2010/main" val="107868989"/>
      </p:ext>
    </p:extLst>
  </p:cSld>
  <p:clrMap bg1="lt1" tx1="dk1" bg2="lt2" tx2="dk2" accent1="accent1" accent2="accent2" accent3="accent3" accent4="accent4" accent5="accent5" accent6="accent6" hlink="hlink" folHlink="folHlink"/>
  <p:sldLayoutIdLst>
    <p:sldLayoutId id="2147483675" r:id="rId1"/>
    <p:sldLayoutId id="2147483650" r:id="rId2"/>
    <p:sldLayoutId id="2147483676" r:id="rId3"/>
    <p:sldLayoutId id="2147483677" r:id="rId4"/>
    <p:sldLayoutId id="2147483678" r:id="rId5"/>
  </p:sldLayoutIdLst>
  <p:hf hdr="0" ftr="0" dt="0"/>
  <p:txStyles>
    <p:titleStyle>
      <a:lvl1pPr algn="l" defTabSz="914400" rtl="0" eaLnBrk="1" latinLnBrk="0" hangingPunct="1">
        <a:lnSpc>
          <a:spcPts val="2900"/>
        </a:lnSpc>
        <a:spcBef>
          <a:spcPct val="0"/>
        </a:spcBef>
        <a:buNone/>
        <a:defRPr sz="3000" b="0" i="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595" userDrawn="1">
          <p15:clr>
            <a:srgbClr val="F26B43"/>
          </p15:clr>
        </p15:guide>
        <p15:guide id="2" pos="7378" userDrawn="1">
          <p15:clr>
            <a:srgbClr val="F26B43"/>
          </p15:clr>
        </p15:guide>
        <p15:guide id="3" orient="horz" pos="1026" userDrawn="1">
          <p15:clr>
            <a:srgbClr val="F26B43"/>
          </p15:clr>
        </p15:guide>
        <p15:guide id="4" pos="778" userDrawn="1">
          <p15:clr>
            <a:srgbClr val="F26B43"/>
          </p15:clr>
        </p15:guide>
        <p15:guide id="6" orient="horz" pos="4158" userDrawn="1">
          <p15:clr>
            <a:srgbClr val="F26B43"/>
          </p15:clr>
        </p15:guide>
        <p15:guide id="7" pos="11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3828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13">
            <a:extLst>
              <a:ext uri="{FF2B5EF4-FFF2-40B4-BE49-F238E27FC236}">
                <a16:creationId xmlns:a16="http://schemas.microsoft.com/office/drawing/2014/main" xmlns="" id="{F80A6B41-1D3D-894F-80B3-7BBC6A29CAD1}"/>
              </a:ext>
            </a:extLst>
          </p:cNvPr>
          <p:cNvSpPr txBox="1">
            <a:spLocks noChangeArrowheads="1"/>
          </p:cNvSpPr>
          <p:nvPr/>
        </p:nvSpPr>
        <p:spPr bwMode="auto">
          <a:xfrm>
            <a:off x="6559420" y="2080379"/>
            <a:ext cx="5116644" cy="222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lnSpc>
                <a:spcPts val="4080"/>
              </a:lnSpc>
              <a:defRPr/>
            </a:pPr>
            <a:r>
              <a:rPr lang="it-IT" sz="4000" b="1" dirty="0" smtClean="0">
                <a:solidFill>
                  <a:srgbClr val="CA0A24"/>
                </a:solidFill>
                <a:latin typeface="Arial" panose="020B0604020202020204" pitchFamily="34" charset="0"/>
                <a:cs typeface="Arial" panose="020B0604020202020204" pitchFamily="34" charset="0"/>
              </a:rPr>
              <a:t>Il futuro del </a:t>
            </a:r>
            <a:r>
              <a:rPr lang="it-IT" sz="4000" b="1" dirty="0">
                <a:solidFill>
                  <a:srgbClr val="CA0A24"/>
                </a:solidFill>
                <a:latin typeface="Arial" panose="020B0604020202020204" pitchFamily="34" charset="0"/>
                <a:cs typeface="Arial" panose="020B0604020202020204" pitchFamily="34" charset="0"/>
              </a:rPr>
              <a:t>Sistema statistico nazionale </a:t>
            </a:r>
            <a:r>
              <a:rPr lang="it-IT" sz="4000" b="1" dirty="0" smtClean="0">
                <a:solidFill>
                  <a:srgbClr val="CA0A24"/>
                </a:solidFill>
                <a:latin typeface="Arial" panose="020B0604020202020204" pitchFamily="34" charset="0"/>
                <a:cs typeface="Arial" panose="020B0604020202020204" pitchFamily="34" charset="0"/>
              </a:rPr>
              <a:t/>
            </a:r>
            <a:br>
              <a:rPr lang="it-IT" sz="4000" b="1" dirty="0" smtClean="0">
                <a:solidFill>
                  <a:srgbClr val="CA0A24"/>
                </a:solidFill>
                <a:latin typeface="Arial" panose="020B0604020202020204" pitchFamily="34" charset="0"/>
                <a:cs typeface="Arial" panose="020B0604020202020204" pitchFamily="34" charset="0"/>
              </a:rPr>
            </a:br>
            <a:r>
              <a:rPr lang="it-IT" sz="4000" b="1" dirty="0" smtClean="0">
                <a:solidFill>
                  <a:srgbClr val="CA0A24"/>
                </a:solidFill>
                <a:latin typeface="Arial" panose="020B0604020202020204" pitchFamily="34" charset="0"/>
                <a:cs typeface="Arial" panose="020B0604020202020204" pitchFamily="34" charset="0"/>
              </a:rPr>
              <a:t>a 30 anni </a:t>
            </a:r>
            <a:r>
              <a:rPr lang="it-IT" sz="4000" b="1" dirty="0">
                <a:solidFill>
                  <a:srgbClr val="CA0A24"/>
                </a:solidFill>
                <a:latin typeface="Arial" panose="020B0604020202020204" pitchFamily="34" charset="0"/>
                <a:cs typeface="Arial" panose="020B0604020202020204" pitchFamily="34" charset="0"/>
              </a:rPr>
              <a:t>dalla sua </a:t>
            </a:r>
            <a:r>
              <a:rPr lang="it-IT" sz="4000" b="1" dirty="0" smtClean="0">
                <a:solidFill>
                  <a:srgbClr val="CA0A24"/>
                </a:solidFill>
                <a:latin typeface="Arial" panose="020B0604020202020204" pitchFamily="34" charset="0"/>
                <a:cs typeface="Arial" panose="020B0604020202020204" pitchFamily="34" charset="0"/>
              </a:rPr>
              <a:t>costituzione</a:t>
            </a:r>
            <a:endParaRPr lang="it-IT" sz="4000" b="1" dirty="0">
              <a:solidFill>
                <a:srgbClr val="CA0A24"/>
              </a:solidFill>
              <a:latin typeface="Arial" panose="020B0604020202020204" pitchFamily="34" charset="0"/>
              <a:cs typeface="Arial" panose="020B0604020202020204" pitchFamily="34" charset="0"/>
            </a:endParaRPr>
          </a:p>
        </p:txBody>
      </p:sp>
      <p:sp>
        <p:nvSpPr>
          <p:cNvPr id="2054" name="Text Box 15">
            <a:extLst>
              <a:ext uri="{FF2B5EF4-FFF2-40B4-BE49-F238E27FC236}">
                <a16:creationId xmlns:a16="http://schemas.microsoft.com/office/drawing/2014/main" xmlns="" id="{68230B5C-6CE0-FC4C-B193-F0875173DF3A}"/>
              </a:ext>
            </a:extLst>
          </p:cNvPr>
          <p:cNvSpPr txBox="1">
            <a:spLocks noChangeArrowheads="1"/>
          </p:cNvSpPr>
          <p:nvPr/>
        </p:nvSpPr>
        <p:spPr bwMode="auto">
          <a:xfrm>
            <a:off x="6559419" y="429739"/>
            <a:ext cx="511664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defRPr/>
            </a:pPr>
            <a:r>
              <a:rPr lang="it-IT" sz="1600" dirty="0">
                <a:solidFill>
                  <a:schemeClr val="tx1">
                    <a:lumMod val="65000"/>
                    <a:lumOff val="35000"/>
                  </a:schemeClr>
                </a:solidFill>
                <a:latin typeface="Arial" panose="020B0604020202020204" pitchFamily="34" charset="0"/>
                <a:cs typeface="Arial" panose="020B0604020202020204" pitchFamily="34" charset="0"/>
              </a:rPr>
              <a:t>ROMA </a:t>
            </a:r>
            <a:r>
              <a:rPr lang="it-IT" sz="1600" dirty="0" smtClean="0">
                <a:solidFill>
                  <a:schemeClr val="tx1">
                    <a:lumMod val="65000"/>
                    <a:lumOff val="35000"/>
                  </a:schemeClr>
                </a:solidFill>
                <a:latin typeface="Arial" panose="020B0604020202020204" pitchFamily="34" charset="0"/>
                <a:cs typeface="Arial" panose="020B0604020202020204" pitchFamily="34" charset="0"/>
              </a:rPr>
              <a:t>14 </a:t>
            </a:r>
            <a:r>
              <a:rPr lang="it-IT" sz="1600" dirty="0">
                <a:solidFill>
                  <a:schemeClr val="tx1">
                    <a:lumMod val="65000"/>
                    <a:lumOff val="35000"/>
                  </a:schemeClr>
                </a:solidFill>
                <a:latin typeface="Arial" panose="020B0604020202020204" pitchFamily="34" charset="0"/>
                <a:cs typeface="Arial" panose="020B0604020202020204" pitchFamily="34" charset="0"/>
              </a:rPr>
              <a:t>MAGGIO 2019</a:t>
            </a:r>
          </a:p>
          <a:p>
            <a:pPr>
              <a:defRPr/>
            </a:pPr>
            <a:endParaRPr lang="it-IT" sz="1600" dirty="0">
              <a:solidFill>
                <a:schemeClr val="tx1">
                  <a:lumMod val="65000"/>
                  <a:lumOff val="35000"/>
                </a:schemeClr>
              </a:solidFill>
              <a:latin typeface="Arial" panose="020B0604020202020204" pitchFamily="34" charset="0"/>
              <a:cs typeface="Arial" panose="020B0604020202020204" pitchFamily="34" charset="0"/>
            </a:endParaRPr>
          </a:p>
          <a:p>
            <a:pPr>
              <a:defRPr/>
            </a:pPr>
            <a:r>
              <a:rPr lang="it-IT" sz="1600" b="1" dirty="0" smtClean="0">
                <a:solidFill>
                  <a:schemeClr val="tx1">
                    <a:lumMod val="65000"/>
                    <a:lumOff val="35000"/>
                  </a:schemeClr>
                </a:solidFill>
                <a:latin typeface="Arial" panose="020B0604020202020204" pitchFamily="34" charset="0"/>
                <a:cs typeface="Arial" panose="020B0604020202020204" pitchFamily="34" charset="0"/>
              </a:rPr>
              <a:t>FORUM PA 2019</a:t>
            </a:r>
            <a:endParaRPr lang="it-IT" sz="1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055" name="Text Box 16">
            <a:extLst>
              <a:ext uri="{FF2B5EF4-FFF2-40B4-BE49-F238E27FC236}">
                <a16:creationId xmlns:a16="http://schemas.microsoft.com/office/drawing/2014/main" xmlns="" id="{EB9C99B0-8318-BA41-BB4A-226A0DD20F8D}"/>
              </a:ext>
            </a:extLst>
          </p:cNvPr>
          <p:cNvSpPr txBox="1">
            <a:spLocks noChangeArrowheads="1"/>
          </p:cNvSpPr>
          <p:nvPr/>
        </p:nvSpPr>
        <p:spPr bwMode="auto">
          <a:xfrm>
            <a:off x="6587996" y="5695184"/>
            <a:ext cx="498488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defRPr/>
            </a:pPr>
            <a:r>
              <a:rPr lang="it-IT" sz="2000" dirty="0" smtClean="0">
                <a:solidFill>
                  <a:schemeClr val="accent1">
                    <a:lumMod val="50000"/>
                  </a:schemeClr>
                </a:solidFill>
                <a:latin typeface="Arial" panose="020B0604020202020204" pitchFamily="34" charset="0"/>
                <a:cs typeface="Arial" panose="020B0604020202020204" pitchFamily="34" charset="0"/>
              </a:rPr>
              <a:t>Vincenzo Lo Moro</a:t>
            </a:r>
            <a:endParaRPr lang="it-IT" sz="2000" dirty="0">
              <a:solidFill>
                <a:schemeClr val="accent1">
                  <a:lumMod val="50000"/>
                </a:schemeClr>
              </a:solidFill>
              <a:latin typeface="Arial" panose="020B0604020202020204" pitchFamily="34" charset="0"/>
              <a:cs typeface="Arial" panose="020B0604020202020204" pitchFamily="34" charset="0"/>
            </a:endParaRPr>
          </a:p>
          <a:p>
            <a:pPr>
              <a:spcBef>
                <a:spcPts val="600"/>
              </a:spcBef>
              <a:defRPr/>
            </a:pPr>
            <a:r>
              <a:rPr lang="it-IT" sz="1300" dirty="0">
                <a:solidFill>
                  <a:schemeClr val="accent1">
                    <a:lumMod val="50000"/>
                  </a:schemeClr>
                </a:solidFill>
                <a:latin typeface="Arial" panose="020B0604020202020204" pitchFamily="34" charset="0"/>
                <a:cs typeface="Arial" panose="020B0604020202020204" pitchFamily="34" charset="0"/>
              </a:rPr>
              <a:t>Istat - Direttore </a:t>
            </a:r>
            <a:r>
              <a:rPr lang="it-IT" sz="1300" dirty="0" smtClean="0">
                <a:solidFill>
                  <a:schemeClr val="accent1">
                    <a:lumMod val="50000"/>
                  </a:schemeClr>
                </a:solidFill>
                <a:latin typeface="Arial" panose="020B0604020202020204" pitchFamily="34" charset="0"/>
                <a:cs typeface="Arial" panose="020B0604020202020204" pitchFamily="34" charset="0"/>
              </a:rPr>
              <a:t>centrale </a:t>
            </a:r>
            <a:r>
              <a:rPr lang="it-IT" sz="1300" dirty="0">
                <a:solidFill>
                  <a:schemeClr val="accent1">
                    <a:lumMod val="50000"/>
                  </a:schemeClr>
                </a:solidFill>
                <a:latin typeface="Arial" panose="020B0604020202020204" pitchFamily="34" charset="0"/>
                <a:cs typeface="Arial" panose="020B0604020202020204" pitchFamily="34" charset="0"/>
              </a:rPr>
              <a:t>per la pianificazione strategica, l'indirizzo del Sistema statistico nazionale, le relazioni istituzionali e gli affari </a:t>
            </a:r>
            <a:r>
              <a:rPr lang="it-IT" sz="1300" dirty="0" smtClean="0">
                <a:solidFill>
                  <a:schemeClr val="accent1">
                    <a:lumMod val="50000"/>
                  </a:schemeClr>
                </a:solidFill>
                <a:latin typeface="Arial" panose="020B0604020202020204" pitchFamily="34" charset="0"/>
                <a:cs typeface="Arial" panose="020B0604020202020204" pitchFamily="34" charset="0"/>
              </a:rPr>
              <a:t>internazionali</a:t>
            </a:r>
            <a:endParaRPr lang="it-IT" sz="1300" dirty="0">
              <a:solidFill>
                <a:schemeClr val="accent1">
                  <a:lumMod val="50000"/>
                </a:schemeClr>
              </a:solidFill>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xmlns="" id="{FAB468AD-7275-E047-8428-0E771BD670AA}"/>
              </a:ext>
            </a:extLst>
          </p:cNvPr>
          <p:cNvPicPr>
            <a:picLocks noChangeAspect="1"/>
          </p:cNvPicPr>
          <p:nvPr/>
        </p:nvPicPr>
        <p:blipFill>
          <a:blip r:embed="rId3"/>
          <a:stretch>
            <a:fillRect/>
          </a:stretch>
        </p:blipFill>
        <p:spPr>
          <a:xfrm rot="21214353">
            <a:off x="-524431" y="607680"/>
            <a:ext cx="6051898" cy="6051898"/>
          </a:xfrm>
          <a:prstGeom prst="rect">
            <a:avLst/>
          </a:prstGeom>
        </p:spPr>
      </p:pic>
    </p:spTree>
    <p:extLst>
      <p:ext uri="{BB962C8B-B14F-4D97-AF65-F5344CB8AC3E}">
        <p14:creationId xmlns:p14="http://schemas.microsoft.com/office/powerpoint/2010/main" val="1528126147"/>
      </p:ext>
    </p:extLst>
  </p:cSld>
  <p:clrMapOvr>
    <a:masterClrMapping/>
  </p:clrMapOvr>
  <mc:AlternateContent xmlns:mc="http://schemas.openxmlformats.org/markup-compatibility/2006" xmlns:p14="http://schemas.microsoft.com/office/powerpoint/2010/main">
    <mc:Choice Requires="p14">
      <p:transition spd="slow" p14:dur="1200" advClick="0">
        <p:zoom/>
      </p:transition>
    </mc:Choice>
    <mc:Fallback xmlns="">
      <p:transition spd="slow" advClick="0">
        <p:zo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0035" y="154297"/>
            <a:ext cx="9909900" cy="877297"/>
          </a:xfrm>
        </p:spPr>
        <p:txBody>
          <a:bodyPr>
            <a:normAutofit/>
          </a:bodyPr>
          <a:lstStyle/>
          <a:p>
            <a:pPr marL="90170">
              <a:spcAft>
                <a:spcPts val="800"/>
              </a:spcAft>
            </a:pPr>
            <a:r>
              <a:rPr lang="it-IT" sz="3200" dirty="0" smtClean="0"/>
              <a:t>4. </a:t>
            </a:r>
            <a:r>
              <a:rPr lang="it-IT" sz="3200" dirty="0"/>
              <a:t>Il livello territoriale</a:t>
            </a:r>
            <a:endParaRPr lang="en-US" sz="3200" dirty="0"/>
          </a:p>
        </p:txBody>
      </p:sp>
      <p:sp>
        <p:nvSpPr>
          <p:cNvPr id="4" name="Rettangolo 3"/>
          <p:cNvSpPr/>
          <p:nvPr/>
        </p:nvSpPr>
        <p:spPr>
          <a:xfrm>
            <a:off x="1606726" y="1635491"/>
            <a:ext cx="9976028" cy="487506"/>
          </a:xfrm>
          <a:prstGeom prst="rect">
            <a:avLst/>
          </a:prstGeom>
        </p:spPr>
        <p:txBody>
          <a:bodyPr wrap="square">
            <a:spAutoFit/>
          </a:bodyPr>
          <a:lstStyle/>
          <a:p>
            <a:pPr marL="90170">
              <a:lnSpc>
                <a:spcPct val="107000"/>
              </a:lnSpc>
              <a:spcBef>
                <a:spcPct val="0"/>
              </a:spcBef>
              <a:spcAft>
                <a:spcPts val="1600"/>
              </a:spcAft>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 livello territoriale per comuni e province, </a:t>
            </a:r>
            <a:r>
              <a:rPr lang="it-IT" sz="24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il responsabile «sindaco</a:t>
            </a:r>
            <a:r>
              <a:rPr lang="it-IT"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già esiste</a:t>
            </a:r>
          </a:p>
        </p:txBody>
      </p:sp>
      <p:sp>
        <p:nvSpPr>
          <p:cNvPr id="6"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
        <p:nvSpPr>
          <p:cNvPr id="3" name="Rettangolo 2"/>
          <p:cNvSpPr/>
          <p:nvPr/>
        </p:nvSpPr>
        <p:spPr>
          <a:xfrm>
            <a:off x="2013095" y="2625765"/>
            <a:ext cx="9153236" cy="3693319"/>
          </a:xfrm>
          <a:prstGeom prst="rect">
            <a:avLst/>
          </a:prstGeom>
        </p:spPr>
        <p:txBody>
          <a:bodyPr wrap="square">
            <a:spAutoFit/>
          </a:bodyPr>
          <a:lstStyle/>
          <a:p>
            <a:r>
              <a:rPr lang="it-IT" b="1"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Articolo 6 – Compiti degli uffici di statistica</a:t>
            </a:r>
          </a:p>
          <a:p>
            <a:endParaRPr lang="it-IT" i="1"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r>
              <a:rPr lang="it-IT" i="1"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1</a:t>
            </a:r>
            <a:r>
              <a:rPr lang="it-IT"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Gli uffici di statistica del Sistema statistico nazionale, oltre agli altri compiti attribuiti dalla normativa che li riguarda: </a:t>
            </a:r>
          </a:p>
          <a:p>
            <a:endParaRPr lang="it-IT" i="1"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r>
              <a:rPr lang="it-IT" i="1"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a:t>
            </a:r>
            <a:r>
              <a:rPr lang="it-IT"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promuovono </a:t>
            </a:r>
            <a:r>
              <a:rPr lang="it-IT" b="1" i="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e realizzano </a:t>
            </a:r>
            <a:r>
              <a:rPr lang="it-IT"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la rilevazione, l'elaborazione, la diffusione e l'archiviazione dei dati statistici che interessano l'amministrazione di appartenenza, nell'ambito del programma statistico nazionale;</a:t>
            </a:r>
          </a:p>
          <a:p>
            <a:endParaRPr lang="it-IT" i="1"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r>
              <a:rPr lang="it-IT" i="1"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b</a:t>
            </a:r>
            <a:r>
              <a:rPr lang="it-IT"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it-IT" b="1" i="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forniscono</a:t>
            </a:r>
            <a:r>
              <a:rPr lang="it-IT"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al Sistema statistico nazionale i dati informativi, anche in forma individuale, relativi all'amministrazione o all'ente di appartenenza, ovvero da questi detenuti in ragione della propria attività istituzionale o raccolti per finalità statistiche, necessari per i trattamenti statistici previsti dal programma statistico nazionale.</a:t>
            </a:r>
          </a:p>
        </p:txBody>
      </p:sp>
    </p:spTree>
    <p:extLst>
      <p:ext uri="{BB962C8B-B14F-4D97-AF65-F5344CB8AC3E}">
        <p14:creationId xmlns:p14="http://schemas.microsoft.com/office/powerpoint/2010/main" val="4022253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0035" y="154297"/>
            <a:ext cx="9909900" cy="877297"/>
          </a:xfrm>
        </p:spPr>
        <p:txBody>
          <a:bodyPr>
            <a:normAutofit/>
          </a:bodyPr>
          <a:lstStyle/>
          <a:p>
            <a:pPr marL="90170">
              <a:spcAft>
                <a:spcPts val="800"/>
              </a:spcAft>
            </a:pPr>
            <a:r>
              <a:rPr lang="it-IT" sz="3200" dirty="0" smtClean="0"/>
              <a:t>4. </a:t>
            </a:r>
            <a:r>
              <a:rPr lang="it-IT" sz="3200" dirty="0"/>
              <a:t>Il livello territoriale</a:t>
            </a:r>
            <a:endParaRPr lang="en-US" sz="3200" dirty="0"/>
          </a:p>
        </p:txBody>
      </p:sp>
      <p:sp>
        <p:nvSpPr>
          <p:cNvPr id="6"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
        <p:nvSpPr>
          <p:cNvPr id="5" name="Rettangolo 4"/>
          <p:cNvSpPr/>
          <p:nvPr/>
        </p:nvSpPr>
        <p:spPr>
          <a:xfrm>
            <a:off x="1700035" y="1624599"/>
            <a:ext cx="9189638" cy="4170372"/>
          </a:xfrm>
          <a:prstGeom prst="rect">
            <a:avLst/>
          </a:prstGeom>
        </p:spPr>
        <p:txBody>
          <a:bodyPr wrap="square">
            <a:spAutoFit/>
          </a:bodyPr>
          <a:lstStyle/>
          <a:p>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Quello che oggi appare preponderante è il compito di servizio all’amministrazione e alla cittadinanza, perché emerge</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t>
            </a:r>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pPr marL="284163" indent="-285750">
              <a:lnSpc>
                <a:spcPts val="2200"/>
              </a:lnSpc>
              <a:spcAft>
                <a:spcPts val="1200"/>
              </a:spcAft>
              <a:buClr>
                <a:srgbClr val="D8202E"/>
              </a:buClr>
              <a:buSzPct val="160000"/>
              <a:buFont typeface="Courier New" panose="02070309020205020404" pitchFamily="49" charset="0"/>
              <a:buChar char="o"/>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un chiaro legame con le esigenze conoscitive e il supporto decisionale, in particolare per la preparazione dei vari documenti di programmazione (il famoso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DUP, il BES per il bilancio);</a:t>
            </a:r>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pPr marL="284163" indent="-285750">
              <a:lnSpc>
                <a:spcPts val="2200"/>
              </a:lnSpc>
              <a:spcAft>
                <a:spcPts val="1200"/>
              </a:spcAft>
              <a:buClr>
                <a:srgbClr val="D8202E"/>
              </a:buClr>
              <a:buSzPct val="160000"/>
              <a:buFont typeface="Courier New" panose="02070309020205020404" pitchFamily="49" charset="0"/>
              <a:buChar char="o"/>
            </a:pPr>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pPr marL="284163" indent="-285750">
              <a:lnSpc>
                <a:spcPts val="2200"/>
              </a:lnSpc>
              <a:spcAft>
                <a:spcPts val="1200"/>
              </a:spcAft>
              <a:buClr>
                <a:srgbClr val="D8202E"/>
              </a:buClr>
              <a:buSzPct val="160000"/>
              <a:buFont typeface="Courier New" panose="02070309020205020404" pitchFamily="49" charset="0"/>
              <a:buChar char="o"/>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una volontà di trasparenza e di attenzione al territorio che va oltre i confini del singolo comune;</a:t>
            </a:r>
          </a:p>
          <a:p>
            <a:pPr marL="284163" indent="-285750">
              <a:lnSpc>
                <a:spcPts val="2200"/>
              </a:lnSpc>
              <a:spcAft>
                <a:spcPts val="1200"/>
              </a:spcAft>
              <a:buClr>
                <a:srgbClr val="D8202E"/>
              </a:buClr>
              <a:buSzPct val="160000"/>
              <a:buFont typeface="Courier New" panose="02070309020205020404" pitchFamily="49" charset="0"/>
              <a:buChar char="o"/>
            </a:pPr>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pPr marL="284163" indent="-285750">
              <a:lnSpc>
                <a:spcPts val="2200"/>
              </a:lnSpc>
              <a:spcAft>
                <a:spcPts val="1200"/>
              </a:spcAft>
              <a:buClr>
                <a:srgbClr val="D8202E"/>
              </a:buClr>
              <a:buSzPct val="160000"/>
              <a:buFont typeface="Courier New" panose="02070309020205020404" pitchFamily="49" charset="0"/>
              <a:buChar char="o"/>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l’esigenza conoscitiva da parte della cittadinanza, a fondamento stesso della democrazia.</a:t>
            </a:r>
          </a:p>
        </p:txBody>
      </p:sp>
    </p:spTree>
    <p:extLst>
      <p:ext uri="{BB962C8B-B14F-4D97-AF65-F5344CB8AC3E}">
        <p14:creationId xmlns:p14="http://schemas.microsoft.com/office/powerpoint/2010/main" val="117021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down)">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down)">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700035" y="154297"/>
            <a:ext cx="9909900" cy="877297"/>
          </a:xfrm>
        </p:spPr>
        <p:txBody>
          <a:bodyPr>
            <a:normAutofit/>
          </a:bodyPr>
          <a:lstStyle/>
          <a:p>
            <a:pPr marL="90170">
              <a:spcAft>
                <a:spcPts val="800"/>
              </a:spcAft>
            </a:pPr>
            <a:r>
              <a:rPr lang="it-IT" sz="3200" dirty="0" smtClean="0"/>
              <a:t>4. </a:t>
            </a:r>
            <a:r>
              <a:rPr lang="it-IT" sz="3200" dirty="0"/>
              <a:t>Il livello territoriale</a:t>
            </a:r>
            <a:endParaRPr lang="en-US" sz="3200" dirty="0"/>
          </a:p>
        </p:txBody>
      </p:sp>
      <p:sp>
        <p:nvSpPr>
          <p:cNvPr id="6"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
        <p:nvSpPr>
          <p:cNvPr id="5" name="Rettangolo 4"/>
          <p:cNvSpPr/>
          <p:nvPr/>
        </p:nvSpPr>
        <p:spPr>
          <a:xfrm>
            <a:off x="1700035" y="1997839"/>
            <a:ext cx="9189638" cy="369332"/>
          </a:xfrm>
          <a:prstGeom prst="rect">
            <a:avLst/>
          </a:prstGeom>
        </p:spPr>
        <p:txBody>
          <a:bodyPr wrap="square">
            <a:spAutoFit/>
          </a:bodyPr>
          <a:lstStyle/>
          <a:p>
            <a:endParaRPr lang="it-IT" dirty="0"/>
          </a:p>
        </p:txBody>
      </p:sp>
      <p:sp>
        <p:nvSpPr>
          <p:cNvPr id="4" name="Rettangolo 3"/>
          <p:cNvSpPr/>
          <p:nvPr/>
        </p:nvSpPr>
        <p:spPr>
          <a:xfrm>
            <a:off x="1700035" y="1619250"/>
            <a:ext cx="8377026" cy="3477875"/>
          </a:xfrm>
          <a:prstGeom prst="rect">
            <a:avLst/>
          </a:prstGeom>
        </p:spPr>
        <p:txBody>
          <a:bodyPr wrap="square">
            <a:spAutoFit/>
          </a:bodyPr>
          <a:lstStyle/>
          <a:p>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Per far questo occorrono servizi forti e qualificati che servano una collettività più ampia dei piccoli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comuni.</a:t>
            </a:r>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endPar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La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costituzione di uffici associati (e integrati nelle funzioni) può assumere   come base la dimensione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provinciale (assemblea dei sindaci),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ma anche altri punti di partenza (ad esempio comuni più attrezzati o di una certa dimensione che attraggono realtà vicine), nelle forme più adatte allo specifico territorio, tenendo conto anche di importanti evoluzioni dell’Istat e delle tecnologie.</a:t>
            </a:r>
          </a:p>
          <a:p>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Sussidiarietà, assistenza, convenienza, pieno utilizzo delle risorse.</a:t>
            </a:r>
            <a:endParaRPr lang="en-US"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933383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28028" y="154297"/>
            <a:ext cx="9909900" cy="877297"/>
          </a:xfrm>
        </p:spPr>
        <p:txBody>
          <a:bodyPr>
            <a:normAutofit/>
          </a:bodyPr>
          <a:lstStyle/>
          <a:p>
            <a:pPr marL="90170">
              <a:spcAft>
                <a:spcPts val="800"/>
              </a:spcAft>
            </a:pPr>
            <a:r>
              <a:rPr lang="it-IT" sz="3200" dirty="0" smtClean="0"/>
              <a:t>5. </a:t>
            </a:r>
            <a:r>
              <a:rPr lang="it-IT" sz="3200" dirty="0"/>
              <a:t>Statistica e privacy</a:t>
            </a:r>
            <a:endParaRPr lang="en-US" sz="3200" dirty="0"/>
          </a:p>
        </p:txBody>
      </p:sp>
      <p:sp>
        <p:nvSpPr>
          <p:cNvPr id="5"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
        <p:nvSpPr>
          <p:cNvPr id="3" name="Rettangolo 2"/>
          <p:cNvSpPr/>
          <p:nvPr/>
        </p:nvSpPr>
        <p:spPr>
          <a:xfrm>
            <a:off x="1731963" y="1623134"/>
            <a:ext cx="8831404" cy="3908762"/>
          </a:xfrm>
          <a:prstGeom prst="rect">
            <a:avLst/>
          </a:prstGeom>
        </p:spPr>
        <p:txBody>
          <a:bodyPr wrap="square">
            <a:spAutoFit/>
          </a:bodyPr>
          <a:lstStyle/>
          <a:p>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Il futuro, a breve, richiede una forte collaborazione tra l’Istat, come coordinatore del Sistema statistico nazionale, e il Garante per la protezione dei dati personali per la riscrittura delle Regole deontologiche in linea con le norme ma anche con le peculiarità del sistema e l’evoluzione delle modalità di “fare” statistica.</a:t>
            </a:r>
          </a:p>
          <a:p>
            <a:endPar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Le leve su cui basarsi per continuare a produrre statistiche utili, innovare e contemporaneamente rispettare le regole sono due: </a:t>
            </a:r>
          </a:p>
          <a:p>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pPr algn="ctr"/>
            <a:r>
              <a:rPr lang="it-IT" sz="2800" dirty="0" smtClean="0">
                <a:solidFill>
                  <a:srgbClr val="FF0000"/>
                </a:solidFill>
                <a:latin typeface="Arial" panose="020B0604020202020204" pitchFamily="34" charset="0"/>
                <a:cs typeface="Arial" panose="020B0604020202020204" pitchFamily="34" charset="0"/>
              </a:rPr>
              <a:t>le </a:t>
            </a:r>
            <a:r>
              <a:rPr lang="it-IT" sz="2800" dirty="0">
                <a:solidFill>
                  <a:srgbClr val="FF0000"/>
                </a:solidFill>
                <a:latin typeface="Arial" panose="020B0604020202020204" pitchFamily="34" charset="0"/>
                <a:cs typeface="Arial" panose="020B0604020202020204" pitchFamily="34" charset="0"/>
              </a:rPr>
              <a:t>tecniche e le </a:t>
            </a:r>
            <a:r>
              <a:rPr lang="it-IT" sz="2800" dirty="0" smtClean="0">
                <a:solidFill>
                  <a:srgbClr val="FF0000"/>
                </a:solidFill>
                <a:latin typeface="Arial" panose="020B0604020202020204" pitchFamily="34" charset="0"/>
                <a:cs typeface="Arial" panose="020B0604020202020204" pitchFamily="34" charset="0"/>
              </a:rPr>
              <a:t>persone </a:t>
            </a:r>
            <a:endParaRPr lang="it-IT" sz="2800" dirty="0">
              <a:solidFill>
                <a:srgbClr val="FF0000"/>
              </a:solidFill>
              <a:latin typeface="Arial" panose="020B0604020202020204" pitchFamily="34" charset="0"/>
              <a:cs typeface="Arial" panose="020B0604020202020204" pitchFamily="34" charset="0"/>
            </a:endParaRPr>
          </a:p>
          <a:p>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788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28028" y="154297"/>
            <a:ext cx="9909900" cy="877297"/>
          </a:xfrm>
        </p:spPr>
        <p:txBody>
          <a:bodyPr>
            <a:normAutofit/>
          </a:bodyPr>
          <a:lstStyle/>
          <a:p>
            <a:pPr marL="90170">
              <a:spcAft>
                <a:spcPts val="800"/>
              </a:spcAft>
            </a:pPr>
            <a:r>
              <a:rPr lang="it-IT" sz="3200" dirty="0" smtClean="0"/>
              <a:t>5. </a:t>
            </a:r>
            <a:r>
              <a:rPr lang="it-IT" sz="3200" dirty="0"/>
              <a:t>Statistica e privacy</a:t>
            </a:r>
            <a:endParaRPr lang="en-US" sz="3200" dirty="0"/>
          </a:p>
        </p:txBody>
      </p:sp>
      <p:sp>
        <p:nvSpPr>
          <p:cNvPr id="5"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
        <p:nvSpPr>
          <p:cNvPr id="3" name="Rettangolo 2"/>
          <p:cNvSpPr/>
          <p:nvPr/>
        </p:nvSpPr>
        <p:spPr>
          <a:xfrm>
            <a:off x="1728028" y="2341353"/>
            <a:ext cx="8750250" cy="3477875"/>
          </a:xfrm>
          <a:prstGeom prst="rect">
            <a:avLst/>
          </a:prstGeom>
        </p:spPr>
        <p:txBody>
          <a:bodyPr wrap="square">
            <a:spAutoFit/>
          </a:bodyPr>
          <a:lstStyle/>
          <a:p>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Dovendo trattare  sempre più archivi amministrativi, l’Istat ha messo a punto una infrastruttura, consolidatasi nel corso degli anni, funzionale alla gestione interna dei dati (personali e non) con riferimento alla circolazione e all’analisi delle basi informative acquisite dall’Istituto. </a:t>
            </a:r>
          </a:p>
          <a:p>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Essa risponde in primo luogo all’esigenza di garantire il fatto che il trattamento dei dati (personali) all’interno sia coerente con le normative sulla riservatezza dei dati e offra adeguati livelli di sicurezza. </a:t>
            </a:r>
          </a:p>
          <a:p>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Una volta condivisa con il Garante per la protezione dei dati personali, può diventare il punto di riferimento per tutto il Sistema statistico nazionale.</a:t>
            </a:r>
          </a:p>
        </p:txBody>
      </p:sp>
      <p:sp>
        <p:nvSpPr>
          <p:cNvPr id="6" name="CasellaDiTesto 5"/>
          <p:cNvSpPr txBox="1"/>
          <p:nvPr/>
        </p:nvSpPr>
        <p:spPr>
          <a:xfrm>
            <a:off x="4353948" y="1504792"/>
            <a:ext cx="3473002" cy="523220"/>
          </a:xfrm>
          <a:prstGeom prst="rect">
            <a:avLst/>
          </a:prstGeom>
          <a:noFill/>
        </p:spPr>
        <p:txBody>
          <a:bodyPr wrap="none" rtlCol="0">
            <a:spAutoFit/>
          </a:bodyPr>
          <a:lstStyle/>
          <a:p>
            <a:r>
              <a:rPr lang="it-IT" sz="2800" dirty="0" smtClean="0">
                <a:solidFill>
                  <a:srgbClr val="FF0000"/>
                </a:solidFill>
              </a:rPr>
              <a:t>L’infrastruttura tecnica</a:t>
            </a:r>
          </a:p>
        </p:txBody>
      </p:sp>
    </p:spTree>
    <p:extLst>
      <p:ext uri="{BB962C8B-B14F-4D97-AF65-F5344CB8AC3E}">
        <p14:creationId xmlns:p14="http://schemas.microsoft.com/office/powerpoint/2010/main" val="485863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28028" y="154297"/>
            <a:ext cx="9909900" cy="877297"/>
          </a:xfrm>
        </p:spPr>
        <p:txBody>
          <a:bodyPr>
            <a:normAutofit/>
          </a:bodyPr>
          <a:lstStyle/>
          <a:p>
            <a:pPr marL="90170">
              <a:spcAft>
                <a:spcPts val="800"/>
              </a:spcAft>
            </a:pPr>
            <a:r>
              <a:rPr lang="it-IT" sz="3200" dirty="0" smtClean="0"/>
              <a:t>5. </a:t>
            </a:r>
            <a:r>
              <a:rPr lang="it-IT" sz="3200" dirty="0"/>
              <a:t>Statistica e privacy</a:t>
            </a:r>
            <a:endParaRPr lang="en-US" sz="3200" dirty="0"/>
          </a:p>
        </p:txBody>
      </p:sp>
      <p:sp>
        <p:nvSpPr>
          <p:cNvPr id="5"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
        <p:nvSpPr>
          <p:cNvPr id="6" name="CasellaDiTesto 5"/>
          <p:cNvSpPr txBox="1"/>
          <p:nvPr/>
        </p:nvSpPr>
        <p:spPr>
          <a:xfrm>
            <a:off x="4409934" y="1486414"/>
            <a:ext cx="3190810" cy="523220"/>
          </a:xfrm>
          <a:prstGeom prst="rect">
            <a:avLst/>
          </a:prstGeom>
          <a:noFill/>
        </p:spPr>
        <p:txBody>
          <a:bodyPr wrap="none" rtlCol="0">
            <a:spAutoFit/>
          </a:bodyPr>
          <a:lstStyle/>
          <a:p>
            <a:r>
              <a:rPr lang="it-IT" sz="2800" dirty="0" smtClean="0">
                <a:solidFill>
                  <a:srgbClr val="FF0000"/>
                </a:solidFill>
              </a:rPr>
              <a:t>La risorsa «persone»</a:t>
            </a:r>
          </a:p>
        </p:txBody>
      </p:sp>
      <p:sp>
        <p:nvSpPr>
          <p:cNvPr id="3" name="Rettangolo 2"/>
          <p:cNvSpPr/>
          <p:nvPr/>
        </p:nvSpPr>
        <p:spPr>
          <a:xfrm>
            <a:off x="1728027" y="2231108"/>
            <a:ext cx="9384732" cy="1938992"/>
          </a:xfrm>
          <a:prstGeom prst="rect">
            <a:avLst/>
          </a:prstGeom>
        </p:spPr>
        <p:txBody>
          <a:bodyPr wrap="square">
            <a:spAutoFit/>
          </a:bodyPr>
          <a:lstStyle/>
          <a:p>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I comportamenti e l’etica dei funzionari che si occupano di statistica vanno considerati come una risorsa ulteriore per la privacy da mantenere con formazione, codici, regole ed anche con la previsione di sanzioni disincentivanti.</a:t>
            </a:r>
          </a:p>
          <a:p>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La statistica ha una attenzione alla riservatezza che affonda la sua origine già nella legge istitutiva dell’Istat del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1926. </a:t>
            </a:r>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Rettangolo 3"/>
          <p:cNvSpPr/>
          <p:nvPr/>
        </p:nvSpPr>
        <p:spPr>
          <a:xfrm>
            <a:off x="1923457" y="4589708"/>
            <a:ext cx="8340216" cy="1631216"/>
          </a:xfrm>
          <a:prstGeom prst="rect">
            <a:avLst/>
          </a:prstGeom>
        </p:spPr>
        <p:txBody>
          <a:bodyPr wrap="square">
            <a:spAutoFit/>
          </a:bodyPr>
          <a:lstStyle/>
          <a:p>
            <a:pPr marL="90170" algn="just">
              <a:lnSpc>
                <a:spcPts val="2400"/>
              </a:lnSpc>
              <a:spcAft>
                <a:spcPts val="800"/>
              </a:spcAft>
            </a:pPr>
            <a:r>
              <a:rPr lang="it-IT" sz="2400"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it-IT" sz="2400" i="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Principio 5 - </a:t>
            </a:r>
            <a:r>
              <a:rPr lang="it-IT" sz="2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Riservatezza statistica e protezione dei dati</a:t>
            </a:r>
            <a:r>
              <a:rPr lang="it-IT" sz="2400" i="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it-IT" sz="24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it-IT" sz="2000" i="1" dirty="0">
                <a:solidFill>
                  <a:srgbClr val="FF0000"/>
                </a:solidFill>
                <a:latin typeface="Arial" panose="020B0604020202020204" pitchFamily="34" charset="0"/>
                <a:ea typeface="Calibri" panose="020F0502020204030204" pitchFamily="34" charset="0"/>
                <a:cs typeface="Arial" panose="020B0604020202020204" pitchFamily="34" charset="0"/>
              </a:rPr>
              <a:t>Deve essere assolutamente garantita la tutela dei dati personali dei fornitori di dati (famiglie, imprese, amministrazioni e altri rispondenti), così come la riservatezza delle informazioni da essi fornite e l’impiego di queste a fini esclusivamente statistici.</a:t>
            </a:r>
            <a:r>
              <a:rPr lang="it-IT" sz="2400"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it-IT"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1192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28028" y="154297"/>
            <a:ext cx="9909900" cy="877297"/>
          </a:xfrm>
        </p:spPr>
        <p:txBody>
          <a:bodyPr>
            <a:normAutofit/>
          </a:bodyPr>
          <a:lstStyle/>
          <a:p>
            <a:pPr marL="90170">
              <a:spcAft>
                <a:spcPts val="800"/>
              </a:spcAft>
            </a:pPr>
            <a:r>
              <a:rPr lang="it-IT" sz="3200" dirty="0" smtClean="0"/>
              <a:t>5. </a:t>
            </a:r>
            <a:r>
              <a:rPr lang="it-IT" sz="3200" dirty="0"/>
              <a:t>Statistica e privacy</a:t>
            </a:r>
            <a:endParaRPr lang="en-US" sz="3200" dirty="0"/>
          </a:p>
        </p:txBody>
      </p:sp>
      <p:sp>
        <p:nvSpPr>
          <p:cNvPr id="5"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
        <p:nvSpPr>
          <p:cNvPr id="6" name="CasellaDiTesto 5"/>
          <p:cNvSpPr txBox="1"/>
          <p:nvPr/>
        </p:nvSpPr>
        <p:spPr>
          <a:xfrm>
            <a:off x="5394793" y="1505268"/>
            <a:ext cx="1353897" cy="523220"/>
          </a:xfrm>
          <a:prstGeom prst="rect">
            <a:avLst/>
          </a:prstGeom>
          <a:noFill/>
        </p:spPr>
        <p:txBody>
          <a:bodyPr wrap="none" rtlCol="0">
            <a:spAutoFit/>
          </a:bodyPr>
          <a:lstStyle/>
          <a:p>
            <a:r>
              <a:rPr lang="it-IT" sz="2800" dirty="0" smtClean="0">
                <a:solidFill>
                  <a:srgbClr val="FF0000"/>
                </a:solidFill>
              </a:rPr>
              <a:t>Il futuro</a:t>
            </a:r>
          </a:p>
        </p:txBody>
      </p:sp>
      <p:sp>
        <p:nvSpPr>
          <p:cNvPr id="8" name="Rettangolo 7"/>
          <p:cNvSpPr/>
          <p:nvPr/>
        </p:nvSpPr>
        <p:spPr>
          <a:xfrm>
            <a:off x="1731962" y="2339935"/>
            <a:ext cx="9212845" cy="3477875"/>
          </a:xfrm>
          <a:prstGeom prst="rect">
            <a:avLst/>
          </a:prstGeom>
        </p:spPr>
        <p:txBody>
          <a:bodyPr wrap="square">
            <a:spAutoFit/>
          </a:bodyPr>
          <a:lstStyle/>
          <a:p>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Il futuro vedrà l’utilizzo sempre più intenso di nuove fonti, come ad esempio i Big Data che pone il problema di  gestire l'accesso a dati confidenziali detenuti da altre parti, da soggetti pubblici e privati.</a:t>
            </a:r>
          </a:p>
          <a:p>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L’Istat collabora anche in sede europea a realizzare soluzioni che gestiscano la </a:t>
            </a:r>
            <a:r>
              <a:rPr lang="it-IT" sz="2000" dirty="0" smtClean="0">
                <a:solidFill>
                  <a:srgbClr val="FF0000"/>
                </a:solidFill>
                <a:latin typeface="Arial" panose="020B0604020202020204" pitchFamily="34" charset="0"/>
                <a:cs typeface="Arial" panose="020B0604020202020204" pitchFamily="34" charset="0"/>
              </a:rPr>
              <a:t>privacy </a:t>
            </a:r>
            <a:r>
              <a:rPr lang="it-IT" sz="2000" dirty="0">
                <a:solidFill>
                  <a:srgbClr val="FF0000"/>
                </a:solidFill>
                <a:latin typeface="Arial" panose="020B0604020202020204" pitchFamily="34" charset="0"/>
                <a:cs typeface="Arial" panose="020B0604020202020204" pitchFamily="34" charset="0"/>
              </a:rPr>
              <a:t>in </a:t>
            </a:r>
            <a:r>
              <a:rPr lang="it-IT" sz="2000" dirty="0" smtClean="0">
                <a:solidFill>
                  <a:srgbClr val="FF0000"/>
                </a:solidFill>
                <a:latin typeface="Arial" panose="020B0604020202020204" pitchFamily="34" charset="0"/>
                <a:cs typeface="Arial" panose="020B0604020202020204" pitchFamily="34" charset="0"/>
              </a:rPr>
              <a:t>input</a:t>
            </a:r>
            <a:r>
              <a:rPr lang="it-IT" sz="2000" dirty="0">
                <a:latin typeface="Arial" panose="020B0604020202020204" pitchFamily="34" charset="0"/>
                <a:cs typeface="Arial" panose="020B0604020202020204" pitchFamily="34" charset="0"/>
              </a:rPr>
              <a:t>.</a:t>
            </a:r>
            <a:r>
              <a:rPr lang="it-IT" sz="2000" dirty="0" smtClean="0">
                <a:latin typeface="Arial" panose="020B0604020202020204" pitchFamily="34" charset="0"/>
                <a:cs typeface="Arial" panose="020B0604020202020204" pitchFamily="34" charset="0"/>
              </a:rPr>
              <a:t> </a:t>
            </a:r>
          </a:p>
          <a:p>
            <a:endParaRPr lang="it-IT" sz="2000" dirty="0">
              <a:latin typeface="Arial" panose="020B0604020202020204" pitchFamily="34" charset="0"/>
              <a:cs typeface="Arial" panose="020B0604020202020204" pitchFamily="34" charset="0"/>
            </a:endParaRPr>
          </a:p>
          <a:p>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Si tratta di soluzioni che hanno l’obiettivo di consentire l’uso  dei dati senza la necessità di condividerli (“Using data </a:t>
            </a:r>
            <a:r>
              <a:rPr lang="it-IT" sz="2000"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without</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it-IT" sz="2000"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sharing</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data”), mettendo in piedi meccanismi dedicati alla protezione dei dati. </a:t>
            </a:r>
            <a:r>
              <a:rPr lang="it-IT" sz="2000" dirty="0">
                <a:solidFill>
                  <a:srgbClr val="FF0000"/>
                </a:solidFill>
                <a:latin typeface="Arial" panose="020B0604020202020204" pitchFamily="34" charset="0"/>
                <a:cs typeface="Arial" panose="020B0604020202020204" pitchFamily="34" charset="0"/>
              </a:rPr>
              <a:t>Tutto il sistema ne potrà beneficiare.</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258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6"/>
          <p:cNvPicPr>
            <a:picLocks noChangeAspect="1"/>
          </p:cNvPicPr>
          <p:nvPr/>
        </p:nvPicPr>
        <p:blipFill rotWithShape="1">
          <a:blip r:embed="rId2">
            <a:extLst>
              <a:ext uri="{28A0092B-C50C-407E-A947-70E740481C1C}">
                <a14:useLocalDpi xmlns:a14="http://schemas.microsoft.com/office/drawing/2010/main" val="0"/>
              </a:ext>
            </a:extLst>
          </a:blip>
          <a:srcRect l="3321" r="5572"/>
          <a:stretch/>
        </p:blipFill>
        <p:spPr>
          <a:xfrm>
            <a:off x="1735487" y="1619249"/>
            <a:ext cx="5477076" cy="3757308"/>
          </a:xfrm>
          <a:prstGeom prst="rect">
            <a:avLst/>
          </a:prstGeom>
        </p:spPr>
      </p:pic>
      <p:sp>
        <p:nvSpPr>
          <p:cNvPr id="6" name="Rettangolo 5"/>
          <p:cNvSpPr/>
          <p:nvPr/>
        </p:nvSpPr>
        <p:spPr>
          <a:xfrm>
            <a:off x="7324531" y="1600588"/>
            <a:ext cx="4198774" cy="3920047"/>
          </a:xfrm>
          <a:prstGeom prst="rect">
            <a:avLst/>
          </a:prstGeom>
        </p:spPr>
        <p:txBody>
          <a:bodyPr wrap="square">
            <a:spAutoFit/>
          </a:bodyPr>
          <a:lstStyle/>
          <a:p>
            <a:pPr marL="90170">
              <a:lnSpc>
                <a:spcPct val="107000"/>
              </a:lnSpc>
              <a:spcBef>
                <a:spcPct val="0"/>
              </a:spcBef>
              <a:spcAft>
                <a:spcPts val="1600"/>
              </a:spcAft>
            </a:pP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Il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futuro del Sistema riguarda l’</a:t>
            </a:r>
            <a:r>
              <a:rPr lang="it-IT"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integrazione</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la </a:t>
            </a:r>
            <a:r>
              <a:rPr lang="it-IT"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messa in sicurezza</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e la </a:t>
            </a:r>
            <a:r>
              <a:rPr lang="it-IT"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digitalizzazione</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t>
            </a:r>
          </a:p>
          <a:p>
            <a:pPr marL="90170">
              <a:lnSpc>
                <a:spcPct val="107000"/>
              </a:lnSpc>
              <a:spcBef>
                <a:spcPct val="0"/>
              </a:spcBef>
              <a:spcAft>
                <a:spcPts val="1600"/>
              </a:spcAft>
            </a:pP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L’idea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su cui si sta lavorando è quella di costituire un Polo Statistico Nazionale che costituisca un punto di aggregazione di  strumenti, metodologie e dati in ambito statistico per la Pubblica Amministrazione. </a:t>
            </a:r>
          </a:p>
        </p:txBody>
      </p:sp>
      <p:sp>
        <p:nvSpPr>
          <p:cNvPr id="5" name="Titolo 1"/>
          <p:cNvSpPr txBox="1">
            <a:spLocks/>
          </p:cNvSpPr>
          <p:nvPr/>
        </p:nvSpPr>
        <p:spPr>
          <a:xfrm>
            <a:off x="1728028" y="154297"/>
            <a:ext cx="9909900" cy="877297"/>
          </a:xfrm>
          <a:prstGeom prst="rect">
            <a:avLst/>
          </a:prstGeom>
        </p:spPr>
        <p:txBody>
          <a:bodyPr vert="horz" lIns="0" tIns="0" rIns="0" bIns="0" rtlCol="0" anchor="b" anchorCtr="0">
            <a:normAutofit/>
          </a:bodyPr>
          <a:lstStyle>
            <a:lvl1pPr algn="l" defTabSz="914400" rtl="0" eaLnBrk="1" latinLnBrk="0" hangingPunct="1">
              <a:lnSpc>
                <a:spcPts val="2900"/>
              </a:lnSpc>
              <a:spcBef>
                <a:spcPct val="0"/>
              </a:spcBef>
              <a:buNone/>
              <a:defRPr sz="3000" b="0" i="0" kern="1200">
                <a:solidFill>
                  <a:schemeClr val="accent1">
                    <a:lumMod val="50000"/>
                  </a:schemeClr>
                </a:solidFill>
                <a:latin typeface="Arial" panose="020B0604020202020204" pitchFamily="34" charset="0"/>
                <a:ea typeface="+mj-ea"/>
                <a:cs typeface="Arial" panose="020B0604020202020204" pitchFamily="34" charset="0"/>
              </a:defRPr>
            </a:lvl1pPr>
          </a:lstStyle>
          <a:p>
            <a:pPr marL="90170">
              <a:spcAft>
                <a:spcPts val="800"/>
              </a:spcAft>
            </a:pPr>
            <a:r>
              <a:rPr lang="it-IT" sz="3200" dirty="0" smtClean="0"/>
              <a:t>6. Verso </a:t>
            </a:r>
            <a:r>
              <a:rPr lang="it-IT" sz="3200" dirty="0"/>
              <a:t>il Polo Statistico Digitale (A)</a:t>
            </a:r>
          </a:p>
        </p:txBody>
      </p:sp>
      <p:sp>
        <p:nvSpPr>
          <p:cNvPr id="8"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Tree>
    <p:extLst>
      <p:ext uri="{BB962C8B-B14F-4D97-AF65-F5344CB8AC3E}">
        <p14:creationId xmlns:p14="http://schemas.microsoft.com/office/powerpoint/2010/main" val="4270413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660849" y="1628800"/>
            <a:ext cx="3461657" cy="3056221"/>
          </a:xfrm>
          <a:prstGeom prst="rect">
            <a:avLst/>
          </a:prstGeom>
        </p:spPr>
        <p:txBody>
          <a:bodyPr wrap="square">
            <a:spAutoFit/>
          </a:bodyPr>
          <a:lstStyle/>
          <a:p>
            <a:pPr marL="90170">
              <a:lnSpc>
                <a:spcPct val="107000"/>
              </a:lnSpc>
              <a:spcBef>
                <a:spcPct val="0"/>
              </a:spcBef>
              <a:spcAft>
                <a:spcPts val="1600"/>
              </a:spcAft>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Nel mutato ecosistema informativo, è necessario sviluppare un network evoluto dei soggetti che contribuiscono alla produzione di informazione statistica rafforzando la solidità e la sicurezza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r>
            <a:b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b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del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sistema. </a:t>
            </a:r>
          </a:p>
        </p:txBody>
      </p:sp>
      <p:pic>
        <p:nvPicPr>
          <p:cNvPr id="6" name="Immagine 5">
            <a:extLst>
              <a:ext uri="{FF2B5EF4-FFF2-40B4-BE49-F238E27FC236}">
                <a16:creationId xmlns:a16="http://schemas.microsoft.com/office/drawing/2014/main" xmlns="" id="{FAB468AD-7275-E047-8428-0E771BD670AA}"/>
              </a:ext>
            </a:extLst>
          </p:cNvPr>
          <p:cNvPicPr>
            <a:picLocks/>
          </p:cNvPicPr>
          <p:nvPr/>
        </p:nvPicPr>
        <p:blipFill>
          <a:blip r:embed="rId2"/>
          <a:stretch>
            <a:fillRect/>
          </a:stretch>
        </p:blipFill>
        <p:spPr>
          <a:xfrm rot="21214353">
            <a:off x="6109895" y="1268723"/>
            <a:ext cx="5286865" cy="5286865"/>
          </a:xfrm>
          <a:prstGeom prst="rect">
            <a:avLst/>
          </a:prstGeom>
        </p:spPr>
      </p:pic>
      <p:sp>
        <p:nvSpPr>
          <p:cNvPr id="5" name="Titolo 1"/>
          <p:cNvSpPr txBox="1">
            <a:spLocks/>
          </p:cNvSpPr>
          <p:nvPr/>
        </p:nvSpPr>
        <p:spPr>
          <a:xfrm>
            <a:off x="1728028" y="154297"/>
            <a:ext cx="9909900" cy="877297"/>
          </a:xfrm>
          <a:prstGeom prst="rect">
            <a:avLst/>
          </a:prstGeom>
        </p:spPr>
        <p:txBody>
          <a:bodyPr vert="horz" lIns="0" tIns="0" rIns="0" bIns="0" rtlCol="0" anchor="b" anchorCtr="0">
            <a:normAutofit/>
          </a:bodyPr>
          <a:lstStyle>
            <a:lvl1pPr algn="l" defTabSz="914400" rtl="0" eaLnBrk="1" latinLnBrk="0" hangingPunct="1">
              <a:lnSpc>
                <a:spcPts val="2900"/>
              </a:lnSpc>
              <a:spcBef>
                <a:spcPct val="0"/>
              </a:spcBef>
              <a:buNone/>
              <a:defRPr sz="3000" b="0" i="0" kern="1200">
                <a:solidFill>
                  <a:schemeClr val="accent1">
                    <a:lumMod val="50000"/>
                  </a:schemeClr>
                </a:solidFill>
                <a:latin typeface="Arial" panose="020B0604020202020204" pitchFamily="34" charset="0"/>
                <a:ea typeface="+mj-ea"/>
                <a:cs typeface="Arial" panose="020B0604020202020204" pitchFamily="34" charset="0"/>
              </a:defRPr>
            </a:lvl1pPr>
          </a:lstStyle>
          <a:p>
            <a:pPr marL="90170">
              <a:spcAft>
                <a:spcPts val="800"/>
              </a:spcAft>
            </a:pPr>
            <a:r>
              <a:rPr lang="it-IT" sz="3200" dirty="0" smtClean="0"/>
              <a:t>6. Verso </a:t>
            </a:r>
            <a:r>
              <a:rPr lang="it-IT" sz="3200" dirty="0"/>
              <a:t>il Polo Statistico Digitale </a:t>
            </a:r>
            <a:r>
              <a:rPr lang="it-IT" sz="3200" dirty="0" smtClean="0"/>
              <a:t>(B)</a:t>
            </a:r>
            <a:endParaRPr lang="it-IT" sz="3200" dirty="0"/>
          </a:p>
        </p:txBody>
      </p:sp>
      <p:sp>
        <p:nvSpPr>
          <p:cNvPr id="8"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Tree>
    <p:extLst>
      <p:ext uri="{BB962C8B-B14F-4D97-AF65-F5344CB8AC3E}">
        <p14:creationId xmlns:p14="http://schemas.microsoft.com/office/powerpoint/2010/main" val="1416751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04865" y="1602009"/>
            <a:ext cx="10071198" cy="4700774"/>
          </a:xfrm>
          <a:prstGeom prst="rect">
            <a:avLst/>
          </a:prstGeom>
        </p:spPr>
        <p:txBody>
          <a:bodyPr wrap="square">
            <a:spAutoFit/>
          </a:bodyPr>
          <a:lstStyle/>
          <a:p>
            <a:pPr marL="90170">
              <a:lnSpc>
                <a:spcPct val="107000"/>
              </a:lnSpc>
              <a:spcBef>
                <a:spcPct val="0"/>
              </a:spcBef>
              <a:spcAft>
                <a:spcPts val="1600"/>
              </a:spcAft>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La costituzione del Polo Statistico Nazionale rappresenta l’occasione per creare un unico punto di accesso navigabile per erogare servizi statistici evoluti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quali:</a:t>
            </a:r>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pPr marL="284163" lvl="0" indent="-285750">
              <a:lnSpc>
                <a:spcPts val="2200"/>
              </a:lnSpc>
              <a:spcBef>
                <a:spcPct val="0"/>
              </a:spcBef>
              <a:spcAft>
                <a:spcPts val="1200"/>
              </a:spcAft>
              <a:buClr>
                <a:srgbClr val="D8202E"/>
              </a:buClr>
              <a:buSzPct val="160000"/>
              <a:buFont typeface="Courier New" panose="02070309020205020404" pitchFamily="49" charset="0"/>
              <a:buChar char="o"/>
            </a:pPr>
            <a:r>
              <a:rPr lang="it-IT"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Rilascio</a:t>
            </a: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centralizzato e controllato di </a:t>
            </a:r>
            <a:r>
              <a:rPr lang="it-IT"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dati e prodotti </a:t>
            </a: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statistici realizzati dal Sistema;</a:t>
            </a:r>
          </a:p>
          <a:p>
            <a:pPr marL="284163" lvl="0" indent="-285750">
              <a:lnSpc>
                <a:spcPts val="2200"/>
              </a:lnSpc>
              <a:spcBef>
                <a:spcPct val="0"/>
              </a:spcBef>
              <a:spcAft>
                <a:spcPts val="1200"/>
              </a:spcAft>
              <a:buClr>
                <a:srgbClr val="D8202E"/>
              </a:buClr>
              <a:buSzPct val="160000"/>
              <a:buFont typeface="Courier New" panose="02070309020205020404" pitchFamily="49" charset="0"/>
              <a:buChar char="o"/>
            </a:pP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Condivisione e messa a disposizione sicura di </a:t>
            </a:r>
            <a:r>
              <a:rPr lang="it-IT"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fonti di dati e prodotti intermedi </a:t>
            </a: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utilizzabili dal Sistema; </a:t>
            </a:r>
          </a:p>
          <a:p>
            <a:pPr marL="284163" lvl="0" indent="-285750">
              <a:lnSpc>
                <a:spcPts val="2200"/>
              </a:lnSpc>
              <a:spcBef>
                <a:spcPct val="0"/>
              </a:spcBef>
              <a:spcAft>
                <a:spcPts val="1200"/>
              </a:spcAft>
              <a:buClr>
                <a:srgbClr val="D8202E"/>
              </a:buClr>
              <a:buSzPct val="160000"/>
              <a:buFont typeface="Courier New" panose="02070309020205020404" pitchFamily="49" charset="0"/>
              <a:buChar char="o"/>
            </a:pP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Realizzazione dell’</a:t>
            </a:r>
            <a:r>
              <a:rPr lang="it-IT"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interoperabilità semantica</a:t>
            </a: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attraverso l’armonizzazione dei dati e metadati;</a:t>
            </a:r>
          </a:p>
          <a:p>
            <a:pPr marL="284163" lvl="0" indent="-285750">
              <a:lnSpc>
                <a:spcPts val="2200"/>
              </a:lnSpc>
              <a:spcBef>
                <a:spcPct val="0"/>
              </a:spcBef>
              <a:spcAft>
                <a:spcPts val="1200"/>
              </a:spcAft>
              <a:buClr>
                <a:srgbClr val="D8202E"/>
              </a:buClr>
              <a:buSzPct val="160000"/>
              <a:buFont typeface="Courier New" panose="02070309020205020404" pitchFamily="49" charset="0"/>
              <a:buChar char="o"/>
            </a:pPr>
            <a:r>
              <a:rPr lang="it-IT"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Standardizzazione</a:t>
            </a: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del </a:t>
            </a:r>
            <a:r>
              <a:rPr lang="it-IT"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processo di diffusione </a:t>
            </a: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dei dati prodotti dal Sistema attraverso l’uso di protocolli standard comuni;</a:t>
            </a:r>
          </a:p>
          <a:p>
            <a:pPr marL="284163" lvl="0" indent="-285750">
              <a:lnSpc>
                <a:spcPts val="2200"/>
              </a:lnSpc>
              <a:spcBef>
                <a:spcPct val="0"/>
              </a:spcBef>
              <a:spcAft>
                <a:spcPts val="1200"/>
              </a:spcAft>
              <a:buClr>
                <a:srgbClr val="D8202E"/>
              </a:buClr>
              <a:buSzPct val="160000"/>
              <a:buFont typeface="Courier New" panose="02070309020205020404" pitchFamily="49" charset="0"/>
              <a:buChar char="o"/>
            </a:pP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Favorire il percorso verso gli </a:t>
            </a:r>
            <a:r>
              <a:rPr lang="it-IT"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open (</a:t>
            </a:r>
            <a:r>
              <a:rPr lang="it-IT" dirty="0" err="1">
                <a:solidFill>
                  <a:srgbClr val="FF0000"/>
                </a:solidFill>
                <a:latin typeface="Arial" panose="020B0604020202020204" pitchFamily="34" charset="0"/>
                <a:ea typeface="ＭＳ Ｐゴシック" panose="020B0600070205080204" pitchFamily="34" charset="-128"/>
                <a:cs typeface="Arial" panose="020B0604020202020204" pitchFamily="34" charset="0"/>
              </a:rPr>
              <a:t>statistical</a:t>
            </a:r>
            <a:r>
              <a:rPr lang="it-IT"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 data </a:t>
            </a: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permettendo un accesso all’informazione secondo le necessità delle diverse tipologie di utenti;</a:t>
            </a:r>
          </a:p>
          <a:p>
            <a:pPr marL="284163" lvl="0" indent="-285750">
              <a:lnSpc>
                <a:spcPts val="2200"/>
              </a:lnSpc>
              <a:spcBef>
                <a:spcPct val="0"/>
              </a:spcBef>
              <a:spcAft>
                <a:spcPts val="1200"/>
              </a:spcAft>
              <a:buClr>
                <a:srgbClr val="D8202E"/>
              </a:buClr>
              <a:buSzPct val="160000"/>
              <a:buFont typeface="Courier New" panose="02070309020205020404" pitchFamily="49" charset="0"/>
              <a:buChar char="o"/>
            </a:pP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Condivisione di </a:t>
            </a:r>
            <a:r>
              <a:rPr lang="it-IT"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software e metodi statistici </a:t>
            </a: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certificati; </a:t>
            </a:r>
          </a:p>
          <a:p>
            <a:pPr marL="284163" lvl="0" indent="-285750">
              <a:lnSpc>
                <a:spcPts val="2200"/>
              </a:lnSpc>
              <a:spcBef>
                <a:spcPct val="0"/>
              </a:spcBef>
              <a:spcAft>
                <a:spcPts val="1200"/>
              </a:spcAft>
              <a:buClr>
                <a:srgbClr val="D8202E"/>
              </a:buClr>
              <a:buSzPct val="160000"/>
              <a:buFont typeface="Courier New" panose="02070309020205020404" pitchFamily="49" charset="0"/>
              <a:buChar char="o"/>
            </a:pPr>
            <a:r>
              <a:rPr lang="it-IT"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Formazione</a:t>
            </a: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on line.</a:t>
            </a:r>
          </a:p>
        </p:txBody>
      </p:sp>
      <p:sp>
        <p:nvSpPr>
          <p:cNvPr id="6" name="Titolo 1"/>
          <p:cNvSpPr txBox="1">
            <a:spLocks/>
          </p:cNvSpPr>
          <p:nvPr/>
        </p:nvSpPr>
        <p:spPr>
          <a:xfrm>
            <a:off x="1728028" y="154297"/>
            <a:ext cx="9909900" cy="877297"/>
          </a:xfrm>
          <a:prstGeom prst="rect">
            <a:avLst/>
          </a:prstGeom>
        </p:spPr>
        <p:txBody>
          <a:bodyPr vert="horz" lIns="0" tIns="0" rIns="0" bIns="0" rtlCol="0" anchor="b" anchorCtr="0">
            <a:normAutofit/>
          </a:bodyPr>
          <a:lstStyle>
            <a:lvl1pPr algn="l" defTabSz="914400" rtl="0" eaLnBrk="1" latinLnBrk="0" hangingPunct="1">
              <a:lnSpc>
                <a:spcPts val="2900"/>
              </a:lnSpc>
              <a:spcBef>
                <a:spcPct val="0"/>
              </a:spcBef>
              <a:buNone/>
              <a:defRPr sz="3000" b="0" i="0" kern="1200">
                <a:solidFill>
                  <a:schemeClr val="accent1">
                    <a:lumMod val="50000"/>
                  </a:schemeClr>
                </a:solidFill>
                <a:latin typeface="Arial" panose="020B0604020202020204" pitchFamily="34" charset="0"/>
                <a:ea typeface="+mj-ea"/>
                <a:cs typeface="Arial" panose="020B0604020202020204" pitchFamily="34" charset="0"/>
              </a:defRPr>
            </a:lvl1pPr>
          </a:lstStyle>
          <a:p>
            <a:pPr marL="90170">
              <a:spcAft>
                <a:spcPts val="800"/>
              </a:spcAft>
            </a:pPr>
            <a:r>
              <a:rPr lang="it-IT" sz="3200" dirty="0" smtClean="0"/>
              <a:t>6. Verso </a:t>
            </a:r>
            <a:r>
              <a:rPr lang="it-IT" sz="3200" dirty="0"/>
              <a:t>il Polo Statistico Digitale </a:t>
            </a:r>
            <a:r>
              <a:rPr lang="it-IT" sz="3200" dirty="0" smtClean="0"/>
              <a:t>(C)</a:t>
            </a:r>
            <a:endParaRPr lang="it-IT" sz="3200" dirty="0"/>
          </a:p>
        </p:txBody>
      </p:sp>
      <p:sp>
        <p:nvSpPr>
          <p:cNvPr id="7"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Tree>
    <p:extLst>
      <p:ext uri="{BB962C8B-B14F-4D97-AF65-F5344CB8AC3E}">
        <p14:creationId xmlns:p14="http://schemas.microsoft.com/office/powerpoint/2010/main" val="32023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2676" y="154297"/>
            <a:ext cx="9873387" cy="877297"/>
          </a:xfrm>
        </p:spPr>
        <p:txBody>
          <a:bodyPr>
            <a:normAutofit/>
          </a:bodyPr>
          <a:lstStyle/>
          <a:p>
            <a:r>
              <a:rPr lang="it-IT" sz="3200" dirty="0" smtClean="0"/>
              <a:t>La statistica ufficiale è cambiata  </a:t>
            </a:r>
            <a:endParaRPr lang="en-US" sz="3200" dirty="0"/>
          </a:p>
        </p:txBody>
      </p:sp>
      <p:sp>
        <p:nvSpPr>
          <p:cNvPr id="3" name="Rettangolo 2"/>
          <p:cNvSpPr/>
          <p:nvPr/>
        </p:nvSpPr>
        <p:spPr>
          <a:xfrm>
            <a:off x="1726164" y="1619250"/>
            <a:ext cx="9968561" cy="5247590"/>
          </a:xfrm>
          <a:prstGeom prst="rect">
            <a:avLst/>
          </a:prstGeom>
        </p:spPr>
        <p:txBody>
          <a:bodyPr wrap="square">
            <a:spAutoFit/>
          </a:bodyPr>
          <a:lstStyle/>
          <a:p>
            <a:pPr marL="895350" indent="-895350">
              <a:lnSpc>
                <a:spcPts val="2200"/>
              </a:lnSpc>
              <a:spcAft>
                <a:spcPts val="1600"/>
              </a:spcAft>
              <a:buClr>
                <a:srgbClr val="5CA33A"/>
              </a:buClr>
              <a:buSzPct val="160000"/>
              <a:buFontTx/>
              <a:buChar char="-"/>
            </a:pP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Meno rilevazioni </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dirette;</a:t>
            </a:r>
            <a:endParaRPr lang="it-IT" sz="2000" dirty="0" smtClean="0">
              <a:solidFill>
                <a:schemeClr val="accent1">
                  <a:lumMod val="50000"/>
                </a:schemeClr>
              </a:solidFill>
              <a:latin typeface="Arial" panose="020B0604020202020204" pitchFamily="34" charset="0"/>
              <a:ea typeface="ＭＳ Ｐゴシック" panose="020B0600070205080204" pitchFamily="34" charset="-128"/>
            </a:endParaRPr>
          </a:p>
          <a:p>
            <a:pPr marL="895350" indent="-895350">
              <a:lnSpc>
                <a:spcPts val="2200"/>
              </a:lnSpc>
              <a:spcAft>
                <a:spcPts val="1600"/>
              </a:spcAft>
              <a:buClr>
                <a:srgbClr val="5CA33A"/>
              </a:buClr>
              <a:buSzPct val="160000"/>
              <a:buFontTx/>
              <a:buChar char="-"/>
            </a:pP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Utilizzo archivi </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amministrativi;</a:t>
            </a:r>
            <a:endParaRPr lang="it-IT" sz="2000" dirty="0" smtClean="0">
              <a:solidFill>
                <a:schemeClr val="accent1">
                  <a:lumMod val="50000"/>
                </a:schemeClr>
              </a:solidFill>
              <a:latin typeface="Arial" panose="020B0604020202020204" pitchFamily="34" charset="0"/>
              <a:ea typeface="ＭＳ Ｐゴシック" panose="020B0600070205080204" pitchFamily="34" charset="-128"/>
            </a:endParaRPr>
          </a:p>
          <a:p>
            <a:pPr marL="895350" indent="-895350">
              <a:lnSpc>
                <a:spcPts val="2200"/>
              </a:lnSpc>
              <a:spcAft>
                <a:spcPts val="1600"/>
              </a:spcAft>
              <a:buClr>
                <a:srgbClr val="5CA33A"/>
              </a:buClr>
              <a:buSzPct val="160000"/>
              <a:buFontTx/>
              <a:buChar char="-"/>
            </a:pP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Riuso e integrazione di </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dati;</a:t>
            </a:r>
            <a:endParaRPr lang="it-IT" sz="2000" dirty="0" smtClean="0">
              <a:solidFill>
                <a:schemeClr val="accent1">
                  <a:lumMod val="50000"/>
                </a:schemeClr>
              </a:solidFill>
              <a:latin typeface="Arial" panose="020B0604020202020204" pitchFamily="34" charset="0"/>
              <a:ea typeface="ＭＳ Ｐゴシック" panose="020B0600070205080204" pitchFamily="34" charset="-128"/>
            </a:endParaRPr>
          </a:p>
          <a:p>
            <a:pPr marL="895350" indent="-895350">
              <a:lnSpc>
                <a:spcPts val="2200"/>
              </a:lnSpc>
              <a:spcAft>
                <a:spcPts val="1600"/>
              </a:spcAft>
              <a:buClr>
                <a:srgbClr val="5CA33A"/>
              </a:buClr>
              <a:buSzPct val="160000"/>
              <a:buFontTx/>
              <a:buChar char="-"/>
            </a:pP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Utenza più preparata, ampia ed </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esigente;</a:t>
            </a:r>
            <a:endParaRPr lang="it-IT" sz="2000" dirty="0" smtClean="0">
              <a:solidFill>
                <a:schemeClr val="accent1">
                  <a:lumMod val="50000"/>
                </a:schemeClr>
              </a:solidFill>
              <a:latin typeface="Arial" panose="020B0604020202020204" pitchFamily="34" charset="0"/>
              <a:ea typeface="ＭＳ Ｐゴシック" panose="020B0600070205080204" pitchFamily="34" charset="-128"/>
            </a:endParaRPr>
          </a:p>
          <a:p>
            <a:pPr marL="895350" indent="-895350">
              <a:lnSpc>
                <a:spcPts val="2200"/>
              </a:lnSpc>
              <a:spcAft>
                <a:spcPts val="1600"/>
              </a:spcAft>
              <a:buClr>
                <a:srgbClr val="5CA33A"/>
              </a:buClr>
              <a:buSzPct val="160000"/>
              <a:buFontTx/>
              <a:buChar char="-"/>
            </a:pP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Mercato aperto ad altri </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produttori;</a:t>
            </a:r>
            <a:endParaRPr lang="it-IT" sz="2000" dirty="0" smtClean="0">
              <a:solidFill>
                <a:schemeClr val="accent1">
                  <a:lumMod val="50000"/>
                </a:schemeClr>
              </a:solidFill>
              <a:latin typeface="Arial" panose="020B0604020202020204" pitchFamily="34" charset="0"/>
              <a:ea typeface="ＭＳ Ｐゴシック" panose="020B0600070205080204" pitchFamily="34" charset="-128"/>
            </a:endParaRPr>
          </a:p>
          <a:p>
            <a:pPr marL="895350" indent="-895350">
              <a:lnSpc>
                <a:spcPts val="2200"/>
              </a:lnSpc>
              <a:spcAft>
                <a:spcPts val="1600"/>
              </a:spcAft>
              <a:buClr>
                <a:srgbClr val="5CA33A"/>
              </a:buClr>
              <a:buSzPct val="160000"/>
              <a:buFontTx/>
              <a:buChar char="-"/>
            </a:pP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Diluvio di dati ed esigenza di </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orientamento;</a:t>
            </a:r>
            <a:endParaRPr lang="it-IT" sz="2000" dirty="0" smtClean="0">
              <a:solidFill>
                <a:schemeClr val="accent1">
                  <a:lumMod val="50000"/>
                </a:schemeClr>
              </a:solidFill>
              <a:latin typeface="Arial" panose="020B0604020202020204" pitchFamily="34" charset="0"/>
              <a:ea typeface="ＭＳ Ｐゴシック" panose="020B0600070205080204" pitchFamily="34" charset="-128"/>
            </a:endParaRPr>
          </a:p>
          <a:p>
            <a:pPr marL="895350" indent="-895350">
              <a:lnSpc>
                <a:spcPts val="2200"/>
              </a:lnSpc>
              <a:spcAft>
                <a:spcPts val="1600"/>
              </a:spcAft>
              <a:buClr>
                <a:srgbClr val="5CA33A"/>
              </a:buClr>
              <a:buSzPct val="160000"/>
              <a:buFontTx/>
              <a:buChar char="-"/>
            </a:pP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Tempestività </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vs accuratezza;</a:t>
            </a:r>
            <a:endParaRPr lang="it-IT" sz="2000" dirty="0" smtClean="0">
              <a:solidFill>
                <a:schemeClr val="accent1">
                  <a:lumMod val="50000"/>
                </a:schemeClr>
              </a:solidFill>
              <a:latin typeface="Arial" panose="020B0604020202020204" pitchFamily="34" charset="0"/>
              <a:ea typeface="ＭＳ Ｐゴシック" panose="020B0600070205080204" pitchFamily="34" charset="-128"/>
            </a:endParaRPr>
          </a:p>
          <a:p>
            <a:pPr marL="895350" indent="-895350">
              <a:lnSpc>
                <a:spcPts val="2200"/>
              </a:lnSpc>
              <a:spcAft>
                <a:spcPts val="1600"/>
              </a:spcAft>
              <a:buClr>
                <a:srgbClr val="5CA33A"/>
              </a:buClr>
              <a:buSzPct val="160000"/>
              <a:buFontTx/>
              <a:buChar char="-"/>
            </a:pP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Tecniche e tecnologie più </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performanti;</a:t>
            </a:r>
            <a:endParaRPr lang="it-IT" sz="2000" dirty="0" smtClean="0">
              <a:solidFill>
                <a:schemeClr val="accent1">
                  <a:lumMod val="50000"/>
                </a:schemeClr>
              </a:solidFill>
              <a:latin typeface="Arial" panose="020B0604020202020204" pitchFamily="34" charset="0"/>
              <a:ea typeface="ＭＳ Ｐゴシック" panose="020B0600070205080204" pitchFamily="34" charset="-128"/>
            </a:endParaRPr>
          </a:p>
          <a:p>
            <a:pPr marL="895350" indent="-895350">
              <a:lnSpc>
                <a:spcPts val="2200"/>
              </a:lnSpc>
              <a:spcAft>
                <a:spcPts val="1600"/>
              </a:spcAft>
              <a:buClr>
                <a:srgbClr val="5CA33A"/>
              </a:buClr>
              <a:buSzPct val="160000"/>
              <a:buFontTx/>
              <a:buChar char="-"/>
            </a:pP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Nuovi settori, temi e  </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fonti;</a:t>
            </a:r>
            <a:endParaRPr lang="it-IT" sz="2000" dirty="0" smtClean="0">
              <a:solidFill>
                <a:schemeClr val="accent1">
                  <a:lumMod val="50000"/>
                </a:schemeClr>
              </a:solidFill>
              <a:latin typeface="Arial" panose="020B0604020202020204" pitchFamily="34" charset="0"/>
              <a:ea typeface="ＭＳ Ｐゴシック" panose="020B0600070205080204" pitchFamily="34" charset="-128"/>
            </a:endParaRPr>
          </a:p>
          <a:p>
            <a:pPr marL="895350" indent="-895350">
              <a:lnSpc>
                <a:spcPts val="2200"/>
              </a:lnSpc>
              <a:spcAft>
                <a:spcPts val="1600"/>
              </a:spcAft>
              <a:buClr>
                <a:srgbClr val="5CA33A"/>
              </a:buClr>
              <a:buSzPct val="160000"/>
              <a:buFontTx/>
              <a:buChar char="-"/>
            </a:pP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Esigenza di nuove professionalità (analisti, esploratori, verificatori</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a:t>
            </a:r>
            <a:endParaRPr lang="it-IT" sz="2000" dirty="0" smtClean="0">
              <a:solidFill>
                <a:schemeClr val="accent1">
                  <a:lumMod val="50000"/>
                </a:schemeClr>
              </a:solidFill>
              <a:latin typeface="Arial" panose="020B0604020202020204" pitchFamily="34" charset="0"/>
              <a:ea typeface="ＭＳ Ｐゴシック" panose="020B0600070205080204" pitchFamily="34" charset="-128"/>
            </a:endParaRPr>
          </a:p>
          <a:p>
            <a:pPr marL="895350" indent="-895350">
              <a:lnSpc>
                <a:spcPts val="2200"/>
              </a:lnSpc>
              <a:spcAft>
                <a:spcPts val="1600"/>
              </a:spcAft>
              <a:buClr>
                <a:srgbClr val="5CA33A"/>
              </a:buClr>
              <a:buSzPct val="160000"/>
              <a:buFontTx/>
              <a:buChar char="-"/>
            </a:pPr>
            <a:endParaRPr lang="it-IT" sz="2000" dirty="0">
              <a:solidFill>
                <a:schemeClr val="accent1">
                  <a:lumMod val="50000"/>
                </a:schemeClr>
              </a:solidFill>
              <a:latin typeface="Arial" panose="020B0604020202020204" pitchFamily="34" charset="0"/>
              <a:ea typeface="ＭＳ Ｐゴシック" panose="020B0600070205080204" pitchFamily="34" charset="-128"/>
            </a:endParaRPr>
          </a:p>
        </p:txBody>
      </p:sp>
      <p:sp>
        <p:nvSpPr>
          <p:cNvPr id="4"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Tree>
    <p:extLst>
      <p:ext uri="{BB962C8B-B14F-4D97-AF65-F5344CB8AC3E}">
        <p14:creationId xmlns:p14="http://schemas.microsoft.com/office/powerpoint/2010/main" val="3436827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7. Conclusioni</a:t>
            </a:r>
            <a:endParaRPr lang="en-US" sz="3600" dirty="0"/>
          </a:p>
        </p:txBody>
      </p:sp>
      <p:sp>
        <p:nvSpPr>
          <p:cNvPr id="3"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
        <p:nvSpPr>
          <p:cNvPr id="5" name="Rettangolo 4"/>
          <p:cNvSpPr/>
          <p:nvPr/>
        </p:nvSpPr>
        <p:spPr>
          <a:xfrm>
            <a:off x="1731963" y="1620231"/>
            <a:ext cx="8671670" cy="3230628"/>
          </a:xfrm>
          <a:prstGeom prst="rect">
            <a:avLst/>
          </a:prstGeom>
        </p:spPr>
        <p:txBody>
          <a:bodyPr wrap="square">
            <a:spAutoFit/>
          </a:bodyPr>
          <a:lstStyle/>
          <a:p>
            <a:pPr marL="90170">
              <a:lnSpc>
                <a:spcPct val="107000"/>
              </a:lnSpc>
              <a:spcBef>
                <a:spcPct val="0"/>
              </a:spcBef>
              <a:spcAft>
                <a:spcPts val="1600"/>
              </a:spcAft>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Accanto a questi quattro pilastri sono necessari alcuni interventi di semplificazione:</a:t>
            </a:r>
          </a:p>
          <a:p>
            <a:pPr marL="284163" indent="-285750">
              <a:lnSpc>
                <a:spcPts val="2200"/>
              </a:lnSpc>
              <a:spcBef>
                <a:spcPct val="0"/>
              </a:spcBef>
              <a:spcAft>
                <a:spcPts val="1200"/>
              </a:spcAft>
              <a:buClr>
                <a:srgbClr val="D8202E"/>
              </a:buClr>
              <a:buSzPct val="160000"/>
              <a:buFont typeface="Courier New" panose="02070309020205020404" pitchFamily="49" charset="0"/>
              <a:buChar char="o"/>
            </a:pP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un più fluido processo di approvazione del PSN;</a:t>
            </a:r>
          </a:p>
          <a:p>
            <a:pPr marL="284163" indent="-285750">
              <a:lnSpc>
                <a:spcPts val="2200"/>
              </a:lnSpc>
              <a:spcBef>
                <a:spcPct val="0"/>
              </a:spcBef>
              <a:spcAft>
                <a:spcPts val="1200"/>
              </a:spcAft>
              <a:buClr>
                <a:srgbClr val="D8202E"/>
              </a:buClr>
              <a:buSzPct val="160000"/>
              <a:buFont typeface="Courier New" panose="02070309020205020404" pitchFamily="49" charset="0"/>
              <a:buChar char="o"/>
            </a:pP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l’adeguamento delle norme sulle sanzioni alla peculiarità della statistica ufficiale;</a:t>
            </a:r>
          </a:p>
          <a:p>
            <a:pPr marL="284163" indent="-285750">
              <a:lnSpc>
                <a:spcPts val="2200"/>
              </a:lnSpc>
              <a:spcBef>
                <a:spcPct val="0"/>
              </a:spcBef>
              <a:spcAft>
                <a:spcPts val="1200"/>
              </a:spcAft>
              <a:buClr>
                <a:srgbClr val="D8202E"/>
              </a:buClr>
              <a:buSzPct val="160000"/>
              <a:buFont typeface="Courier New" panose="02070309020205020404" pitchFamily="49" charset="0"/>
              <a:buChar char="o"/>
            </a:pP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fluidificazione dell’accesso alle fonti amministrative e alle nuove fonti.</a:t>
            </a:r>
          </a:p>
          <a:p>
            <a:pPr marL="342900" indent="-342900">
              <a:buFont typeface="Courier New" panose="02070309020205020404" pitchFamily="49" charset="0"/>
              <a:buChar char="o"/>
            </a:pPr>
            <a:endParaRPr lang="it-IT" sz="2000" dirty="0" smtClean="0">
              <a:latin typeface="Arial" panose="020B0604020202020204" pitchFamily="34" charset="0"/>
              <a:cs typeface="Arial" panose="020B0604020202020204" pitchFamily="34" charset="0"/>
            </a:endParaRPr>
          </a:p>
          <a:p>
            <a:pPr marL="90170">
              <a:lnSpc>
                <a:spcPct val="107000"/>
              </a:lnSpc>
              <a:spcBef>
                <a:spcPct val="0"/>
              </a:spcBef>
              <a:spcAft>
                <a:spcPts val="1600"/>
              </a:spcAft>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Riconsiderare il ruolo che possono avere altri soggetti attualmente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nel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sistema (Prefetture, CCIA, Enti nazionali) e le sedi territoriali dell’Istat.</a:t>
            </a:r>
          </a:p>
        </p:txBody>
      </p:sp>
    </p:spTree>
    <p:extLst>
      <p:ext uri="{BB962C8B-B14F-4D97-AF65-F5344CB8AC3E}">
        <p14:creationId xmlns:p14="http://schemas.microsoft.com/office/powerpoint/2010/main" val="387626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7. </a:t>
            </a:r>
            <a:r>
              <a:rPr lang="it-IT" sz="3600" i="1" dirty="0" smtClean="0"/>
              <a:t>Conclusioni</a:t>
            </a:r>
            <a:endParaRPr lang="en-US" sz="3600" i="1" dirty="0"/>
          </a:p>
        </p:txBody>
      </p:sp>
      <p:sp>
        <p:nvSpPr>
          <p:cNvPr id="3"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
        <p:nvSpPr>
          <p:cNvPr id="4" name="Rettangolo 3"/>
          <p:cNvSpPr/>
          <p:nvPr/>
        </p:nvSpPr>
        <p:spPr>
          <a:xfrm>
            <a:off x="1616268" y="1557334"/>
            <a:ext cx="10050463" cy="4965462"/>
          </a:xfrm>
          <a:prstGeom prst="rect">
            <a:avLst/>
          </a:prstGeom>
        </p:spPr>
        <p:txBody>
          <a:bodyPr wrap="square">
            <a:spAutoFit/>
          </a:bodyPr>
          <a:lstStyle/>
          <a:p>
            <a:pPr marL="90170">
              <a:lnSpc>
                <a:spcPts val="2200"/>
              </a:lnSpc>
              <a:spcBef>
                <a:spcPct val="0"/>
              </a:spcBef>
              <a:spcAft>
                <a:spcPts val="1200"/>
              </a:spcAft>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Sono state proposte quattro aree di riflessione:</a:t>
            </a:r>
          </a:p>
          <a:p>
            <a:pPr marL="284163" indent="-285750">
              <a:lnSpc>
                <a:spcPts val="2200"/>
              </a:lnSpc>
              <a:spcBef>
                <a:spcPct val="0"/>
              </a:spcBef>
              <a:spcAft>
                <a:spcPts val="1200"/>
              </a:spcAft>
              <a:buClr>
                <a:srgbClr val="D8202E"/>
              </a:buClr>
              <a:buSzPct val="160000"/>
              <a:buFont typeface="Courier New" panose="02070309020205020404" pitchFamily="49" charset="0"/>
              <a:buChar char="o"/>
            </a:pP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La responsabilizzazione dell’intera amministrazione (quindi di tutta la dirigenza pubblica) nei confronti della statistica e la costituzione – rafforzamento e professionalizzazione – di Uffici di statistica a supporto;</a:t>
            </a:r>
          </a:p>
          <a:p>
            <a:pPr marL="284163" indent="-285750">
              <a:lnSpc>
                <a:spcPts val="2200"/>
              </a:lnSpc>
              <a:spcBef>
                <a:spcPct val="0"/>
              </a:spcBef>
              <a:spcAft>
                <a:spcPts val="1200"/>
              </a:spcAft>
              <a:buClr>
                <a:srgbClr val="D8202E"/>
              </a:buClr>
              <a:buSzPct val="160000"/>
              <a:buFont typeface="Courier New" panose="02070309020205020404" pitchFamily="49" charset="0"/>
              <a:buChar char="o"/>
            </a:pP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La concentrazione degli Uffici di statistica sul territorio;</a:t>
            </a:r>
          </a:p>
          <a:p>
            <a:pPr marL="284163" indent="-285750">
              <a:lnSpc>
                <a:spcPts val="2200"/>
              </a:lnSpc>
              <a:spcBef>
                <a:spcPct val="0"/>
              </a:spcBef>
              <a:spcAft>
                <a:spcPts val="1200"/>
              </a:spcAft>
              <a:buClr>
                <a:srgbClr val="D8202E"/>
              </a:buClr>
              <a:buSzPct val="160000"/>
              <a:buFont typeface="Courier New" panose="02070309020205020404" pitchFamily="49" charset="0"/>
              <a:buChar char="o"/>
            </a:pP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Un lavoro approfondito e non formale intorno alle Regole deontologiche per la riservatezza statistica e la protezione dei dati personali;</a:t>
            </a:r>
          </a:p>
          <a:p>
            <a:pPr marL="284163" indent="-285750">
              <a:lnSpc>
                <a:spcPts val="2200"/>
              </a:lnSpc>
              <a:spcBef>
                <a:spcPct val="0"/>
              </a:spcBef>
              <a:spcAft>
                <a:spcPts val="1200"/>
              </a:spcAft>
              <a:buClr>
                <a:srgbClr val="D8202E"/>
              </a:buClr>
              <a:buSzPct val="160000"/>
              <a:buFont typeface="Courier New" panose="02070309020205020404" pitchFamily="49" charset="0"/>
              <a:buChar char="o"/>
            </a:pP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La creazione di un Polo Statistico </a:t>
            </a:r>
            <a:r>
              <a:rPr lang="it-IT"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Digitale </a:t>
            </a:r>
            <a:r>
              <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per il supporto a tutto il sistema</a:t>
            </a:r>
            <a:r>
              <a:rPr lang="it-IT"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t>
            </a:r>
          </a:p>
          <a:p>
            <a:pPr marL="284163" indent="-285750">
              <a:lnSpc>
                <a:spcPts val="2200"/>
              </a:lnSpc>
              <a:spcBef>
                <a:spcPct val="0"/>
              </a:spcBef>
              <a:spcAft>
                <a:spcPts val="1200"/>
              </a:spcAft>
              <a:buClr>
                <a:srgbClr val="D8202E"/>
              </a:buClr>
              <a:buSzPct val="160000"/>
              <a:buFont typeface="Courier New" panose="02070309020205020404" pitchFamily="49" charset="0"/>
              <a:buChar char="o"/>
            </a:pPr>
            <a:endParaRPr lang="it-IT" sz="11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pPr marL="90170">
              <a:lnSpc>
                <a:spcPts val="2200"/>
              </a:lnSpc>
              <a:spcBef>
                <a:spcPct val="0"/>
              </a:spcBef>
              <a:spcAft>
                <a:spcPts val="1200"/>
              </a:spcAft>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In concreto si tratta di evolvere da un Sistema composto da 9000 potenziali “uffici” (di cui formalmente costituiti circa 3500) ad uno fatto dalle amministrazioni e basato su circa trecento efficaci strutture tecniche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(un centinaio tra Ministeri</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Enti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nazionali e Regioni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e circa duecento uffici territoriali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per Città metropolitane;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Grandi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comuni;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Aggregazioni spontanee e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obbligate)</a:t>
            </a:r>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19876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
        <p:nvSpPr>
          <p:cNvPr id="6" name="Rettangolo 5"/>
          <p:cNvSpPr/>
          <p:nvPr/>
        </p:nvSpPr>
        <p:spPr>
          <a:xfrm>
            <a:off x="1092200" y="2082234"/>
            <a:ext cx="11099800" cy="3170099"/>
          </a:xfrm>
          <a:prstGeom prst="rect">
            <a:avLst/>
          </a:prstGeom>
          <a:solidFill>
            <a:schemeClr val="bg1">
              <a:lumMod val="65000"/>
            </a:schemeClr>
          </a:solidFill>
        </p:spPr>
        <p:txBody>
          <a:bodyPr wrap="square">
            <a:spAutoFit/>
          </a:bodyPr>
          <a:lstStyle/>
          <a:p>
            <a:pPr algn="ctr"/>
            <a:endParaRPr lang="it-IT" sz="1300" b="1" dirty="0" smtClean="0">
              <a:solidFill>
                <a:schemeClr val="bg1"/>
              </a:solidFill>
              <a:ea typeface="ＭＳ Ｐゴシック" panose="020B0600070205080204" pitchFamily="34" charset="-128"/>
              <a:cs typeface="Arial" panose="020B0604020202020204" pitchFamily="34" charset="0"/>
            </a:endParaRPr>
          </a:p>
          <a:p>
            <a:pPr algn="ctr"/>
            <a:r>
              <a:rPr lang="it-IT" sz="5100" b="1" dirty="0" smtClean="0">
                <a:solidFill>
                  <a:schemeClr val="bg1"/>
                </a:solidFill>
                <a:ea typeface="ＭＳ Ｐゴシック" panose="020B0600070205080204" pitchFamily="34" charset="-128"/>
                <a:cs typeface="Arial" panose="020B0604020202020204" pitchFamily="34" charset="0"/>
              </a:rPr>
              <a:t>Grazie per la vostra</a:t>
            </a:r>
          </a:p>
          <a:p>
            <a:pPr algn="ctr"/>
            <a:r>
              <a:rPr lang="it-IT" sz="7100" b="1" dirty="0" smtClean="0">
                <a:solidFill>
                  <a:schemeClr val="tx2">
                    <a:lumMod val="50000"/>
                  </a:schemeClr>
                </a:solidFill>
                <a:ea typeface="ＭＳ Ｐゴシック" panose="020B0600070205080204" pitchFamily="34" charset="-128"/>
                <a:cs typeface="Arial" panose="020B0604020202020204" pitchFamily="34" charset="0"/>
              </a:rPr>
              <a:t>ATTENZIONE</a:t>
            </a:r>
          </a:p>
          <a:p>
            <a:pPr algn="ctr"/>
            <a:endParaRPr lang="it-IT" sz="1300" b="1" dirty="0">
              <a:solidFill>
                <a:schemeClr val="tx2">
                  <a:lumMod val="50000"/>
                </a:schemeClr>
              </a:solidFill>
              <a:ea typeface="ＭＳ Ｐゴシック" panose="020B0600070205080204" pitchFamily="34" charset="-128"/>
              <a:cs typeface="Arial" panose="020B0604020202020204" pitchFamily="34" charset="0"/>
            </a:endParaRPr>
          </a:p>
          <a:p>
            <a:pPr algn="ctr"/>
            <a:r>
              <a:rPr lang="it-IT" sz="2100" b="1" dirty="0" smtClean="0">
                <a:solidFill>
                  <a:schemeClr val="bg1"/>
                </a:solidFill>
                <a:ea typeface="ＭＳ Ｐゴシック" panose="020B0600070205080204" pitchFamily="34" charset="-128"/>
                <a:cs typeface="Arial" panose="020B0604020202020204" pitchFamily="34" charset="0"/>
              </a:rPr>
              <a:t>vincenzo.lomoro</a:t>
            </a:r>
            <a:r>
              <a:rPr lang="it-IT" sz="2100" b="1" dirty="0" smtClean="0">
                <a:solidFill>
                  <a:schemeClr val="tx2">
                    <a:lumMod val="50000"/>
                  </a:schemeClr>
                </a:solidFill>
                <a:ea typeface="ＭＳ Ｐゴシック" panose="020B0600070205080204" pitchFamily="34" charset="-128"/>
                <a:cs typeface="Arial" panose="020B0604020202020204" pitchFamily="34" charset="0"/>
              </a:rPr>
              <a:t>@</a:t>
            </a:r>
            <a:r>
              <a:rPr lang="it-IT" sz="2100" b="1" dirty="0" smtClean="0">
                <a:solidFill>
                  <a:schemeClr val="bg1"/>
                </a:solidFill>
                <a:ea typeface="ＭＳ Ｐゴシック" panose="020B0600070205080204" pitchFamily="34" charset="-128"/>
                <a:cs typeface="Arial" panose="020B0604020202020204" pitchFamily="34" charset="0"/>
              </a:rPr>
              <a:t>istat.it</a:t>
            </a:r>
            <a:endParaRPr lang="it-IT" sz="2100" dirty="0" smtClean="0">
              <a:solidFill>
                <a:schemeClr val="bg1"/>
              </a:solidFill>
              <a:ea typeface="ＭＳ Ｐゴシック" panose="020B0600070205080204" pitchFamily="34" charset="-128"/>
              <a:cs typeface="Arial" panose="020B0604020202020204" pitchFamily="34" charset="0"/>
            </a:endParaRPr>
          </a:p>
          <a:p>
            <a:endParaRPr lang="it-IT" sz="3100" dirty="0"/>
          </a:p>
        </p:txBody>
      </p:sp>
    </p:spTree>
    <p:extLst>
      <p:ext uri="{BB962C8B-B14F-4D97-AF65-F5344CB8AC3E}">
        <p14:creationId xmlns:p14="http://schemas.microsoft.com/office/powerpoint/2010/main" val="1604666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Il futuro del Sistan</a:t>
            </a:r>
            <a:endParaRPr lang="en-US" sz="3200" dirty="0"/>
          </a:p>
        </p:txBody>
      </p:sp>
      <p:sp>
        <p:nvSpPr>
          <p:cNvPr id="3" name="Rettangolo 2"/>
          <p:cNvSpPr/>
          <p:nvPr/>
        </p:nvSpPr>
        <p:spPr>
          <a:xfrm>
            <a:off x="1651520" y="1632637"/>
            <a:ext cx="8154955" cy="3708708"/>
          </a:xfrm>
          <a:prstGeom prst="rect">
            <a:avLst/>
          </a:prstGeom>
        </p:spPr>
        <p:txBody>
          <a:bodyPr wrap="square">
            <a:spAutoFit/>
          </a:bodyPr>
          <a:lstStyle/>
          <a:p>
            <a:pPr marL="493713" indent="-485775" defTabSz="457200">
              <a:lnSpc>
                <a:spcPts val="3000"/>
              </a:lnSpc>
              <a:spcAft>
                <a:spcPts val="1200"/>
              </a:spcAft>
              <a:buClr>
                <a:srgbClr val="D8202E"/>
              </a:buClr>
              <a:buSzPct val="90000"/>
              <a:buFont typeface="+mj-ea"/>
              <a:buAutoNum type="circleNumDbPlain"/>
              <a:defRPr/>
            </a:pPr>
            <a:r>
              <a:rPr lang="it-IT" sz="2400" dirty="0">
                <a:solidFill>
                  <a:schemeClr val="accent1">
                    <a:lumMod val="50000"/>
                  </a:schemeClr>
                </a:solidFill>
                <a:latin typeface="Arial" panose="020B0604020202020204" pitchFamily="34" charset="0"/>
                <a:cs typeface="Arial" panose="020B0604020202020204" pitchFamily="34" charset="0"/>
              </a:rPr>
              <a:t>Alcune ricorrenze </a:t>
            </a:r>
            <a:r>
              <a:rPr lang="it-IT" sz="2400" dirty="0" smtClean="0">
                <a:solidFill>
                  <a:schemeClr val="accent1">
                    <a:lumMod val="50000"/>
                  </a:schemeClr>
                </a:solidFill>
                <a:latin typeface="Arial" panose="020B0604020202020204" pitchFamily="34" charset="0"/>
                <a:cs typeface="Arial" panose="020B0604020202020204" pitchFamily="34" charset="0"/>
              </a:rPr>
              <a:t>storiche;</a:t>
            </a:r>
            <a:endParaRPr lang="it-IT" sz="2400" dirty="0">
              <a:solidFill>
                <a:schemeClr val="accent1">
                  <a:lumMod val="50000"/>
                </a:schemeClr>
              </a:solidFill>
              <a:latin typeface="Arial" panose="020B0604020202020204" pitchFamily="34" charset="0"/>
              <a:cs typeface="Arial" panose="020B0604020202020204" pitchFamily="34" charset="0"/>
            </a:endParaRPr>
          </a:p>
          <a:p>
            <a:pPr marL="493713" indent="-485775" defTabSz="457200">
              <a:lnSpc>
                <a:spcPts val="3000"/>
              </a:lnSpc>
              <a:spcAft>
                <a:spcPts val="1200"/>
              </a:spcAft>
              <a:buClr>
                <a:srgbClr val="D8202E"/>
              </a:buClr>
              <a:buSzPct val="90000"/>
              <a:buFont typeface="+mj-ea"/>
              <a:buAutoNum type="circleNumDbPlain"/>
              <a:defRPr/>
            </a:pPr>
            <a:r>
              <a:rPr lang="it-IT" sz="2400" dirty="0">
                <a:solidFill>
                  <a:schemeClr val="accent1">
                    <a:lumMod val="50000"/>
                  </a:schemeClr>
                </a:solidFill>
                <a:latin typeface="Arial" panose="020B0604020202020204" pitchFamily="34" charset="0"/>
                <a:cs typeface="Arial" panose="020B0604020202020204" pitchFamily="34" charset="0"/>
              </a:rPr>
              <a:t>Due raccomandazioni </a:t>
            </a:r>
            <a:r>
              <a:rPr lang="it-IT" sz="2400" dirty="0" smtClean="0">
                <a:solidFill>
                  <a:schemeClr val="accent1">
                    <a:lumMod val="50000"/>
                  </a:schemeClr>
                </a:solidFill>
                <a:latin typeface="Arial" panose="020B0604020202020204" pitchFamily="34" charset="0"/>
                <a:cs typeface="Arial" panose="020B0604020202020204" pitchFamily="34" charset="0"/>
              </a:rPr>
              <a:t>europee;</a:t>
            </a:r>
            <a:endParaRPr lang="it-IT" sz="2400" dirty="0">
              <a:solidFill>
                <a:schemeClr val="accent1">
                  <a:lumMod val="50000"/>
                </a:schemeClr>
              </a:solidFill>
              <a:latin typeface="Arial" panose="020B0604020202020204" pitchFamily="34" charset="0"/>
              <a:cs typeface="Arial" panose="020B0604020202020204" pitchFamily="34" charset="0"/>
            </a:endParaRPr>
          </a:p>
          <a:p>
            <a:pPr marL="493713" indent="-485775" defTabSz="457200">
              <a:lnSpc>
                <a:spcPts val="3000"/>
              </a:lnSpc>
              <a:spcAft>
                <a:spcPts val="1200"/>
              </a:spcAft>
              <a:buClr>
                <a:srgbClr val="D8202E"/>
              </a:buClr>
              <a:buSzPct val="90000"/>
              <a:buFont typeface="+mj-ea"/>
              <a:buAutoNum type="circleNumDbPlain"/>
              <a:defRPr/>
            </a:pPr>
            <a:r>
              <a:rPr lang="it-IT" sz="2400" dirty="0" smtClean="0">
                <a:solidFill>
                  <a:schemeClr val="accent1">
                    <a:lumMod val="50000"/>
                  </a:schemeClr>
                </a:solidFill>
                <a:latin typeface="Arial" panose="020B0604020202020204" pitchFamily="34" charset="0"/>
                <a:cs typeface="Arial" panose="020B0604020202020204" pitchFamily="34" charset="0"/>
              </a:rPr>
              <a:t>La responsabilità per la statistica </a:t>
            </a:r>
            <a:r>
              <a:rPr lang="it-IT" sz="2400" dirty="0" smtClean="0">
                <a:solidFill>
                  <a:schemeClr val="accent1">
                    <a:lumMod val="50000"/>
                  </a:schemeClr>
                </a:solidFill>
                <a:latin typeface="Arial" panose="020B0604020202020204" pitchFamily="34" charset="0"/>
                <a:cs typeface="Arial" panose="020B0604020202020204" pitchFamily="34" charset="0"/>
              </a:rPr>
              <a:t>ufficiale;</a:t>
            </a:r>
            <a:endParaRPr lang="it-IT" sz="2400" dirty="0" smtClean="0">
              <a:solidFill>
                <a:schemeClr val="accent1">
                  <a:lumMod val="50000"/>
                </a:schemeClr>
              </a:solidFill>
              <a:latin typeface="Arial" panose="020B0604020202020204" pitchFamily="34" charset="0"/>
              <a:cs typeface="Arial" panose="020B0604020202020204" pitchFamily="34" charset="0"/>
            </a:endParaRPr>
          </a:p>
          <a:p>
            <a:pPr marL="493713" indent="-485775" defTabSz="457200">
              <a:lnSpc>
                <a:spcPts val="3000"/>
              </a:lnSpc>
              <a:spcAft>
                <a:spcPts val="1200"/>
              </a:spcAft>
              <a:buClr>
                <a:srgbClr val="D8202E"/>
              </a:buClr>
              <a:buSzPct val="90000"/>
              <a:buFont typeface="+mj-ea"/>
              <a:buAutoNum type="circleNumDbPlain"/>
              <a:defRPr/>
            </a:pPr>
            <a:r>
              <a:rPr lang="it-IT" sz="2400" dirty="0" smtClean="0">
                <a:solidFill>
                  <a:schemeClr val="accent1">
                    <a:lumMod val="50000"/>
                  </a:schemeClr>
                </a:solidFill>
                <a:latin typeface="Arial" panose="020B0604020202020204" pitchFamily="34" charset="0"/>
                <a:cs typeface="Arial" panose="020B0604020202020204" pitchFamily="34" charset="0"/>
              </a:rPr>
              <a:t>Riorganizzazione del livello </a:t>
            </a:r>
            <a:r>
              <a:rPr lang="it-IT" sz="2400" dirty="0" smtClean="0">
                <a:solidFill>
                  <a:schemeClr val="accent1">
                    <a:lumMod val="50000"/>
                  </a:schemeClr>
                </a:solidFill>
                <a:latin typeface="Arial" panose="020B0604020202020204" pitchFamily="34" charset="0"/>
                <a:cs typeface="Arial" panose="020B0604020202020204" pitchFamily="34" charset="0"/>
              </a:rPr>
              <a:t>locale;</a:t>
            </a:r>
            <a:endParaRPr lang="it-IT" sz="2400" dirty="0" smtClean="0">
              <a:solidFill>
                <a:schemeClr val="accent1">
                  <a:lumMod val="50000"/>
                </a:schemeClr>
              </a:solidFill>
              <a:latin typeface="Arial" panose="020B0604020202020204" pitchFamily="34" charset="0"/>
              <a:cs typeface="Arial" panose="020B0604020202020204" pitchFamily="34" charset="0"/>
            </a:endParaRPr>
          </a:p>
          <a:p>
            <a:pPr marL="493713" indent="-485775" defTabSz="457200">
              <a:lnSpc>
                <a:spcPts val="3000"/>
              </a:lnSpc>
              <a:spcAft>
                <a:spcPts val="1200"/>
              </a:spcAft>
              <a:buClr>
                <a:srgbClr val="D8202E"/>
              </a:buClr>
              <a:buSzPct val="90000"/>
              <a:buFont typeface="+mj-ea"/>
              <a:buAutoNum type="circleNumDbPlain"/>
              <a:defRPr/>
            </a:pPr>
            <a:r>
              <a:rPr lang="it-IT" sz="2400" dirty="0" smtClean="0">
                <a:solidFill>
                  <a:schemeClr val="accent1">
                    <a:lumMod val="50000"/>
                  </a:schemeClr>
                </a:solidFill>
                <a:latin typeface="Arial" panose="020B0604020202020204" pitchFamily="34" charset="0"/>
                <a:cs typeface="Arial" panose="020B0604020202020204" pitchFamily="34" charset="0"/>
              </a:rPr>
              <a:t>Riservatezza </a:t>
            </a:r>
            <a:r>
              <a:rPr lang="it-IT" sz="2400" dirty="0">
                <a:solidFill>
                  <a:schemeClr val="accent1">
                    <a:lumMod val="50000"/>
                  </a:schemeClr>
                </a:solidFill>
                <a:latin typeface="Arial" panose="020B0604020202020204" pitchFamily="34" charset="0"/>
                <a:cs typeface="Arial" panose="020B0604020202020204" pitchFamily="34" charset="0"/>
              </a:rPr>
              <a:t>e </a:t>
            </a:r>
            <a:r>
              <a:rPr lang="it-IT" sz="2400" dirty="0" smtClean="0">
                <a:solidFill>
                  <a:schemeClr val="accent1">
                    <a:lumMod val="50000"/>
                  </a:schemeClr>
                </a:solidFill>
                <a:latin typeface="Arial" panose="020B0604020202020204" pitchFamily="34" charset="0"/>
                <a:cs typeface="Arial" panose="020B0604020202020204" pitchFamily="34" charset="0"/>
              </a:rPr>
              <a:t>privacy;</a:t>
            </a:r>
            <a:endParaRPr lang="it-IT" sz="2400" dirty="0">
              <a:solidFill>
                <a:schemeClr val="accent1">
                  <a:lumMod val="50000"/>
                </a:schemeClr>
              </a:solidFill>
              <a:latin typeface="Arial" panose="020B0604020202020204" pitchFamily="34" charset="0"/>
              <a:cs typeface="Arial" panose="020B0604020202020204" pitchFamily="34" charset="0"/>
            </a:endParaRPr>
          </a:p>
          <a:p>
            <a:pPr marL="493713" indent="-485775" defTabSz="457200">
              <a:lnSpc>
                <a:spcPts val="3000"/>
              </a:lnSpc>
              <a:spcAft>
                <a:spcPts val="1200"/>
              </a:spcAft>
              <a:buClr>
                <a:srgbClr val="D8202E"/>
              </a:buClr>
              <a:buSzPct val="90000"/>
              <a:buFont typeface="+mj-ea"/>
              <a:buAutoNum type="circleNumDbPlain"/>
              <a:defRPr/>
            </a:pPr>
            <a:r>
              <a:rPr lang="it-IT" sz="2400" dirty="0">
                <a:solidFill>
                  <a:schemeClr val="accent1">
                    <a:lumMod val="50000"/>
                  </a:schemeClr>
                </a:solidFill>
                <a:latin typeface="Arial" panose="020B0604020202020204" pitchFamily="34" charset="0"/>
                <a:cs typeface="Arial" panose="020B0604020202020204" pitchFamily="34" charset="0"/>
              </a:rPr>
              <a:t>Verso un polo statistico </a:t>
            </a:r>
            <a:r>
              <a:rPr lang="it-IT" sz="2400" dirty="0" smtClean="0">
                <a:solidFill>
                  <a:schemeClr val="accent1">
                    <a:lumMod val="50000"/>
                  </a:schemeClr>
                </a:solidFill>
                <a:latin typeface="Arial" panose="020B0604020202020204" pitchFamily="34" charset="0"/>
                <a:cs typeface="Arial" panose="020B0604020202020204" pitchFamily="34" charset="0"/>
              </a:rPr>
              <a:t>digitale;</a:t>
            </a:r>
            <a:endParaRPr lang="it-IT" sz="2400" dirty="0">
              <a:solidFill>
                <a:schemeClr val="accent1">
                  <a:lumMod val="50000"/>
                </a:schemeClr>
              </a:solidFill>
              <a:latin typeface="Arial" panose="020B0604020202020204" pitchFamily="34" charset="0"/>
              <a:cs typeface="Arial" panose="020B0604020202020204" pitchFamily="34" charset="0"/>
            </a:endParaRPr>
          </a:p>
          <a:p>
            <a:pPr marL="493713" indent="-485775" defTabSz="457200">
              <a:lnSpc>
                <a:spcPts val="3000"/>
              </a:lnSpc>
              <a:spcAft>
                <a:spcPts val="1200"/>
              </a:spcAft>
              <a:buClr>
                <a:srgbClr val="D8202E"/>
              </a:buClr>
              <a:buSzPct val="90000"/>
              <a:buFont typeface="+mj-ea"/>
              <a:buAutoNum type="circleNumDbPlain"/>
              <a:defRPr/>
            </a:pPr>
            <a:r>
              <a:rPr lang="it-IT" sz="2400" dirty="0" smtClean="0">
                <a:solidFill>
                  <a:schemeClr val="accent1">
                    <a:lumMod val="50000"/>
                  </a:schemeClr>
                </a:solidFill>
                <a:latin typeface="Arial" panose="020B0604020202020204" pitchFamily="34" charset="0"/>
                <a:cs typeface="Arial" panose="020B0604020202020204" pitchFamily="34" charset="0"/>
              </a:rPr>
              <a:t>Conclusioni</a:t>
            </a:r>
            <a:r>
              <a:rPr lang="it-IT" sz="2800" dirty="0">
                <a:latin typeface="Bookman Old Style" panose="02050604050505020204" pitchFamily="18" charset="0"/>
              </a:rPr>
              <a:t>.</a:t>
            </a:r>
            <a:endParaRPr lang="it-IT" sz="2800" dirty="0">
              <a:latin typeface="Bookman Old Style" panose="02050604050505020204" pitchFamily="18" charset="0"/>
            </a:endParaRPr>
          </a:p>
        </p:txBody>
      </p:sp>
      <p:sp>
        <p:nvSpPr>
          <p:cNvPr id="4"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Tree>
    <p:extLst>
      <p:ext uri="{BB962C8B-B14F-4D97-AF65-F5344CB8AC3E}">
        <p14:creationId xmlns:p14="http://schemas.microsoft.com/office/powerpoint/2010/main" val="2747117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2676" y="154297"/>
            <a:ext cx="9873387" cy="877297"/>
          </a:xfrm>
        </p:spPr>
        <p:txBody>
          <a:bodyPr>
            <a:normAutofit/>
          </a:bodyPr>
          <a:lstStyle/>
          <a:p>
            <a:r>
              <a:rPr lang="it-IT" sz="3200" dirty="0" smtClean="0"/>
              <a:t>1. Alcune </a:t>
            </a:r>
            <a:r>
              <a:rPr lang="it-IT" sz="3200" dirty="0"/>
              <a:t>ricorrenze storiche </a:t>
            </a:r>
            <a:endParaRPr lang="en-US" sz="3200" dirty="0"/>
          </a:p>
        </p:txBody>
      </p:sp>
      <p:sp>
        <p:nvSpPr>
          <p:cNvPr id="3" name="Rettangolo 2"/>
          <p:cNvSpPr/>
          <p:nvPr/>
        </p:nvSpPr>
        <p:spPr>
          <a:xfrm>
            <a:off x="1726164" y="1619250"/>
            <a:ext cx="9968561" cy="4503797"/>
          </a:xfrm>
          <a:prstGeom prst="rect">
            <a:avLst/>
          </a:prstGeom>
        </p:spPr>
        <p:txBody>
          <a:bodyPr wrap="square">
            <a:spAutoFit/>
          </a:bodyPr>
          <a:lstStyle/>
          <a:p>
            <a:pPr marL="895350" indent="-895350">
              <a:lnSpc>
                <a:spcPts val="2200"/>
              </a:lnSpc>
              <a:spcAft>
                <a:spcPts val="1600"/>
              </a:spcAft>
              <a:buClr>
                <a:srgbClr val="5CA33A"/>
              </a:buClr>
              <a:buSzPct val="160000"/>
            </a:pPr>
            <a:r>
              <a:rPr lang="it-IT" sz="2000" b="1" dirty="0">
                <a:solidFill>
                  <a:schemeClr val="accent1">
                    <a:lumMod val="50000"/>
                  </a:schemeClr>
                </a:solidFill>
                <a:latin typeface="Arial" panose="020B0604020202020204" pitchFamily="34" charset="0"/>
                <a:ea typeface="ＭＳ Ｐゴシック" panose="020B0600070205080204" pitchFamily="34" charset="-128"/>
              </a:rPr>
              <a:t>1929</a:t>
            </a:r>
            <a:r>
              <a:rPr lang="it-IT" sz="2000" dirty="0">
                <a:solidFill>
                  <a:schemeClr val="accent1">
                    <a:lumMod val="50000"/>
                  </a:schemeClr>
                </a:solidFill>
                <a:latin typeface="Arial" panose="020B0604020202020204" pitchFamily="34" charset="0"/>
                <a:ea typeface="ＭＳ Ｐゴシック" panose="020B0600070205080204" pitchFamily="34" charset="-128"/>
              </a:rPr>
              <a:t> – </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	Tutti </a:t>
            </a:r>
            <a:r>
              <a:rPr lang="it-IT" sz="2000" dirty="0">
                <a:solidFill>
                  <a:schemeClr val="accent1">
                    <a:lumMod val="50000"/>
                  </a:schemeClr>
                </a:solidFill>
                <a:latin typeface="Arial" panose="020B0604020202020204" pitchFamily="34" charset="0"/>
                <a:ea typeface="ＭＳ Ｐゴシック" panose="020B0600070205080204" pitchFamily="34" charset="-128"/>
              </a:rPr>
              <a:t>i servizi statistici delle </a:t>
            </a:r>
            <a:r>
              <a:rPr lang="it-IT" sz="2000" dirty="0">
                <a:solidFill>
                  <a:srgbClr val="FF0000"/>
                </a:solidFill>
                <a:latin typeface="Arial" panose="020B0604020202020204" pitchFamily="34" charset="0"/>
                <a:ea typeface="ＭＳ Ｐゴシック" panose="020B0600070205080204" pitchFamily="34" charset="-128"/>
              </a:rPr>
              <a:t>amministrazioni statali </a:t>
            </a:r>
            <a:r>
              <a:rPr lang="it-IT" sz="2000" dirty="0">
                <a:solidFill>
                  <a:schemeClr val="accent1">
                    <a:lumMod val="50000"/>
                  </a:schemeClr>
                </a:solidFill>
                <a:latin typeface="Arial" panose="020B0604020202020204" pitchFamily="34" charset="0"/>
                <a:ea typeface="ＭＳ Ｐゴシック" panose="020B0600070205080204" pitchFamily="34" charset="-128"/>
              </a:rPr>
              <a:t>devono passare gradualmente alle dipendenze dell’Istat.</a:t>
            </a:r>
          </a:p>
          <a:p>
            <a:pPr marL="895350" indent="-895350">
              <a:lnSpc>
                <a:spcPts val="2200"/>
              </a:lnSpc>
              <a:spcAft>
                <a:spcPts val="1600"/>
              </a:spcAft>
              <a:buClr>
                <a:srgbClr val="5CA33A"/>
              </a:buClr>
              <a:buSzPct val="160000"/>
            </a:pPr>
            <a:r>
              <a:rPr lang="it-IT" sz="2000" b="1" dirty="0" smtClean="0">
                <a:solidFill>
                  <a:schemeClr val="accent1">
                    <a:lumMod val="50000"/>
                  </a:schemeClr>
                </a:solidFill>
                <a:latin typeface="Arial" panose="020B0604020202020204" pitchFamily="34" charset="0"/>
                <a:ea typeface="ＭＳ Ｐゴシック" panose="020B0600070205080204" pitchFamily="34" charset="-128"/>
              </a:rPr>
              <a:t>1939</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 </a:t>
            </a:r>
            <a:r>
              <a:rPr lang="it-IT" sz="2000" dirty="0">
                <a:solidFill>
                  <a:schemeClr val="accent1">
                    <a:lumMod val="50000"/>
                  </a:schemeClr>
                </a:solidFill>
                <a:latin typeface="Arial" panose="020B0604020202020204" pitchFamily="34" charset="0"/>
                <a:ea typeface="ＭＳ Ｐゴシック" panose="020B0600070205080204" pitchFamily="34" charset="-128"/>
              </a:rPr>
              <a:t>– </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	Istituzione </a:t>
            </a:r>
            <a:r>
              <a:rPr lang="it-IT" sz="2000" dirty="0">
                <a:solidFill>
                  <a:schemeClr val="accent1">
                    <a:lumMod val="50000"/>
                  </a:schemeClr>
                </a:solidFill>
                <a:latin typeface="Arial" panose="020B0604020202020204" pitchFamily="34" charset="0"/>
                <a:ea typeface="ＭＳ Ｐゴシック" panose="020B0600070205080204" pitchFamily="34" charset="-128"/>
              </a:rPr>
              <a:t>di uffici di statistica nei comuni con popolazione maggiore di 100.000 abitanti.</a:t>
            </a:r>
          </a:p>
          <a:p>
            <a:pPr marL="895350" indent="-895350">
              <a:lnSpc>
                <a:spcPts val="2200"/>
              </a:lnSpc>
              <a:spcAft>
                <a:spcPts val="1600"/>
              </a:spcAft>
              <a:buClr>
                <a:srgbClr val="5CA33A"/>
              </a:buClr>
              <a:buSzPct val="160000"/>
            </a:pPr>
            <a:r>
              <a:rPr lang="it-IT" sz="2000" b="1" dirty="0" smtClean="0">
                <a:solidFill>
                  <a:srgbClr val="FF0000"/>
                </a:solidFill>
                <a:latin typeface="Arial" panose="020B0604020202020204" pitchFamily="34" charset="0"/>
                <a:ea typeface="ＭＳ Ｐゴシック" panose="020B0600070205080204" pitchFamily="34" charset="-128"/>
              </a:rPr>
              <a:t>1989</a:t>
            </a:r>
            <a:r>
              <a:rPr lang="it-IT" sz="2000" dirty="0" smtClean="0">
                <a:solidFill>
                  <a:srgbClr val="FF0000"/>
                </a:solidFill>
                <a:latin typeface="Arial" panose="020B0604020202020204" pitchFamily="34" charset="0"/>
                <a:ea typeface="ＭＳ Ｐゴシック" panose="020B0600070205080204" pitchFamily="34" charset="-128"/>
              </a:rPr>
              <a:t> </a:t>
            </a:r>
            <a:r>
              <a:rPr lang="it-IT" sz="2000" dirty="0">
                <a:solidFill>
                  <a:srgbClr val="FF0000"/>
                </a:solidFill>
                <a:latin typeface="Arial" panose="020B0604020202020204" pitchFamily="34" charset="0"/>
                <a:ea typeface="ＭＳ Ｐゴシック" panose="020B0600070205080204" pitchFamily="34" charset="-128"/>
              </a:rPr>
              <a:t>– </a:t>
            </a:r>
            <a:r>
              <a:rPr lang="it-IT" sz="2000" dirty="0" smtClean="0">
                <a:solidFill>
                  <a:srgbClr val="FF0000"/>
                </a:solidFill>
                <a:latin typeface="Arial" panose="020B0604020202020204" pitchFamily="34" charset="0"/>
                <a:ea typeface="ＭＳ Ｐゴシック" panose="020B0600070205080204" pitchFamily="34" charset="-128"/>
              </a:rPr>
              <a:t>	Ogni </a:t>
            </a:r>
            <a:r>
              <a:rPr lang="it-IT" sz="2000" dirty="0">
                <a:solidFill>
                  <a:srgbClr val="FF0000"/>
                </a:solidFill>
                <a:latin typeface="Arial" panose="020B0604020202020204" pitchFamily="34" charset="0"/>
                <a:ea typeface="ＭＳ Ｐゴシック" panose="020B0600070205080204" pitchFamily="34" charset="-128"/>
              </a:rPr>
              <a:t>amministrazione costituisce l’Ufficio di statistica posto alle dipendenze funzionali dell’Istat. (322</a:t>
            </a:r>
            <a:r>
              <a:rPr lang="it-IT" sz="2000" dirty="0" smtClean="0">
                <a:solidFill>
                  <a:srgbClr val="FF0000"/>
                </a:solidFill>
                <a:latin typeface="Arial" panose="020B0604020202020204" pitchFamily="34" charset="0"/>
                <a:ea typeface="ＭＳ Ｐゴシック" panose="020B0600070205080204" pitchFamily="34" charset="-128"/>
              </a:rPr>
              <a:t>).</a:t>
            </a:r>
            <a:endParaRPr lang="it-IT" sz="2000" dirty="0">
              <a:solidFill>
                <a:srgbClr val="FF0000"/>
              </a:solidFill>
              <a:latin typeface="Arial" panose="020B0604020202020204" pitchFamily="34" charset="0"/>
              <a:ea typeface="ＭＳ Ｐゴシック" panose="020B0600070205080204" pitchFamily="34" charset="-128"/>
            </a:endParaRPr>
          </a:p>
          <a:p>
            <a:pPr marL="895350" indent="-895350">
              <a:lnSpc>
                <a:spcPts val="2200"/>
              </a:lnSpc>
              <a:spcAft>
                <a:spcPts val="1600"/>
              </a:spcAft>
              <a:buClr>
                <a:srgbClr val="5CA33A"/>
              </a:buClr>
              <a:buSzPct val="160000"/>
            </a:pPr>
            <a:r>
              <a:rPr lang="it-IT" sz="2000" b="1" dirty="0" smtClean="0">
                <a:solidFill>
                  <a:schemeClr val="accent1">
                    <a:lumMod val="50000"/>
                  </a:schemeClr>
                </a:solidFill>
                <a:latin typeface="Arial" panose="020B0604020202020204" pitchFamily="34" charset="0"/>
                <a:ea typeface="ＭＳ Ｐゴシック" panose="020B0600070205080204" pitchFamily="34" charset="-128"/>
              </a:rPr>
              <a:t>1990</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 </a:t>
            </a:r>
            <a:r>
              <a:rPr lang="it-IT" sz="2000" dirty="0">
                <a:solidFill>
                  <a:schemeClr val="accent1">
                    <a:lumMod val="50000"/>
                  </a:schemeClr>
                </a:solidFill>
                <a:latin typeface="Arial" panose="020B0604020202020204" pitchFamily="34" charset="0"/>
                <a:ea typeface="ＭＳ Ｐゴシック" panose="020B0600070205080204" pitchFamily="34" charset="-128"/>
              </a:rPr>
              <a:t>– </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	Il </a:t>
            </a:r>
            <a:r>
              <a:rPr lang="it-IT" sz="2000" dirty="0">
                <a:solidFill>
                  <a:schemeClr val="accent1">
                    <a:lumMod val="50000"/>
                  </a:schemeClr>
                </a:solidFill>
                <a:latin typeface="Arial" panose="020B0604020202020204" pitchFamily="34" charset="0"/>
                <a:ea typeface="ＭＳ Ｐゴシック" panose="020B0600070205080204" pitchFamily="34" charset="-128"/>
              </a:rPr>
              <a:t>comune gestisce i servizi (…) di statistica… Le relative funzioni sono esercitate dal </a:t>
            </a:r>
            <a:r>
              <a:rPr lang="it-IT" sz="2000" dirty="0">
                <a:solidFill>
                  <a:srgbClr val="FF0000"/>
                </a:solidFill>
                <a:latin typeface="Arial" panose="020B0604020202020204" pitchFamily="34" charset="0"/>
                <a:ea typeface="ＭＳ Ｐゴシック" panose="020B0600070205080204" pitchFamily="34" charset="-128"/>
              </a:rPr>
              <a:t>sindaco</a:t>
            </a:r>
            <a:r>
              <a:rPr lang="it-IT" sz="2000" dirty="0">
                <a:solidFill>
                  <a:schemeClr val="accent1">
                    <a:lumMod val="50000"/>
                  </a:schemeClr>
                </a:solidFill>
                <a:latin typeface="Arial" panose="020B0604020202020204" pitchFamily="34" charset="0"/>
                <a:ea typeface="ＭＳ Ｐゴシック" panose="020B0600070205080204" pitchFamily="34" charset="-128"/>
              </a:rPr>
              <a:t> quale ufficiale del Governo. (142</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a:t>
            </a:r>
            <a:endParaRPr lang="it-IT" sz="2000" dirty="0">
              <a:solidFill>
                <a:schemeClr val="accent1">
                  <a:lumMod val="50000"/>
                </a:schemeClr>
              </a:solidFill>
              <a:latin typeface="Arial" panose="020B0604020202020204" pitchFamily="34" charset="0"/>
              <a:ea typeface="ＭＳ Ｐゴシック" panose="020B0600070205080204" pitchFamily="34" charset="-128"/>
            </a:endParaRPr>
          </a:p>
          <a:p>
            <a:pPr marL="895350" indent="-895350">
              <a:lnSpc>
                <a:spcPts val="2200"/>
              </a:lnSpc>
              <a:spcAft>
                <a:spcPts val="1600"/>
              </a:spcAft>
              <a:buClr>
                <a:srgbClr val="5CA33A"/>
              </a:buClr>
              <a:buSzPct val="160000"/>
            </a:pPr>
            <a:r>
              <a:rPr lang="it-IT" sz="2000" b="1" dirty="0" smtClean="0">
                <a:solidFill>
                  <a:schemeClr val="accent1">
                    <a:lumMod val="50000"/>
                  </a:schemeClr>
                </a:solidFill>
                <a:latin typeface="Arial" panose="020B0604020202020204" pitchFamily="34" charset="0"/>
                <a:ea typeface="ＭＳ Ｐゴシック" panose="020B0600070205080204" pitchFamily="34" charset="-128"/>
              </a:rPr>
              <a:t>1999</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 </a:t>
            </a:r>
            <a:r>
              <a:rPr lang="it-IT" sz="2000" dirty="0">
                <a:solidFill>
                  <a:schemeClr val="accent1">
                    <a:lumMod val="50000"/>
                  </a:schemeClr>
                </a:solidFill>
                <a:latin typeface="Arial" panose="020B0604020202020204" pitchFamily="34" charset="0"/>
                <a:ea typeface="ＭＳ Ｐゴシック" panose="020B0600070205080204" pitchFamily="34" charset="-128"/>
              </a:rPr>
              <a:t>– </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	Dipartimentalizzazione </a:t>
            </a:r>
            <a:r>
              <a:rPr lang="it-IT" sz="2000" dirty="0">
                <a:solidFill>
                  <a:schemeClr val="accent1">
                    <a:lumMod val="50000"/>
                  </a:schemeClr>
                </a:solidFill>
                <a:latin typeface="Arial" panose="020B0604020202020204" pitchFamily="34" charset="0"/>
                <a:ea typeface="ＭＳ Ｐゴシック" panose="020B0600070205080204" pitchFamily="34" charset="-128"/>
              </a:rPr>
              <a:t>con le «Bassanini» (300</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a:t>
            </a:r>
            <a:endParaRPr lang="it-IT" sz="2000" dirty="0">
              <a:solidFill>
                <a:schemeClr val="accent1">
                  <a:lumMod val="50000"/>
                </a:schemeClr>
              </a:solidFill>
              <a:latin typeface="Arial" panose="020B0604020202020204" pitchFamily="34" charset="0"/>
              <a:ea typeface="ＭＳ Ｐゴシック" panose="020B0600070205080204" pitchFamily="34" charset="-128"/>
            </a:endParaRPr>
          </a:p>
          <a:p>
            <a:pPr marL="895350" indent="-895350">
              <a:lnSpc>
                <a:spcPts val="2200"/>
              </a:lnSpc>
              <a:spcAft>
                <a:spcPts val="1600"/>
              </a:spcAft>
              <a:buClr>
                <a:srgbClr val="5CA33A"/>
              </a:buClr>
              <a:buSzPct val="160000"/>
            </a:pPr>
            <a:r>
              <a:rPr lang="it-IT" sz="2000" b="1" dirty="0" smtClean="0">
                <a:solidFill>
                  <a:schemeClr val="accent1">
                    <a:lumMod val="50000"/>
                  </a:schemeClr>
                </a:solidFill>
                <a:latin typeface="Arial" panose="020B0604020202020204" pitchFamily="34" charset="0"/>
                <a:ea typeface="ＭＳ Ｐゴシック" panose="020B0600070205080204" pitchFamily="34" charset="-128"/>
              </a:rPr>
              <a:t>2009</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 </a:t>
            </a:r>
            <a:r>
              <a:rPr lang="it-IT" sz="2000" dirty="0">
                <a:solidFill>
                  <a:schemeClr val="accent1">
                    <a:lumMod val="50000"/>
                  </a:schemeClr>
                </a:solidFill>
                <a:latin typeface="Arial" panose="020B0604020202020204" pitchFamily="34" charset="0"/>
                <a:ea typeface="ＭＳ Ｐゴシック" panose="020B0600070205080204" pitchFamily="34" charset="-128"/>
              </a:rPr>
              <a:t>– </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	L’Istituto </a:t>
            </a:r>
            <a:r>
              <a:rPr lang="it-IT" sz="2000" dirty="0">
                <a:solidFill>
                  <a:schemeClr val="accent1">
                    <a:lumMod val="50000"/>
                  </a:schemeClr>
                </a:solidFill>
                <a:latin typeface="Arial" panose="020B0604020202020204" pitchFamily="34" charset="0"/>
                <a:ea typeface="ＭＳ Ｐゴシック" panose="020B0600070205080204" pitchFamily="34" charset="-128"/>
              </a:rPr>
              <a:t>nazionale di statistica “coordina le attività statistiche di tutte le autorità nazionali che sono </a:t>
            </a:r>
            <a:r>
              <a:rPr lang="it-IT" sz="2000" dirty="0">
                <a:solidFill>
                  <a:srgbClr val="FF0000"/>
                </a:solidFill>
                <a:latin typeface="Arial" panose="020B0604020202020204" pitchFamily="34" charset="0"/>
                <a:ea typeface="ＭＳ Ｐゴシック" panose="020B0600070205080204" pitchFamily="34" charset="-128"/>
              </a:rPr>
              <a:t>responsabili</a:t>
            </a:r>
            <a:r>
              <a:rPr lang="it-IT" sz="2000" dirty="0">
                <a:solidFill>
                  <a:schemeClr val="accent1">
                    <a:lumMod val="50000"/>
                  </a:schemeClr>
                </a:solidFill>
                <a:latin typeface="Arial" panose="020B0604020202020204" pitchFamily="34" charset="0"/>
                <a:ea typeface="ＭＳ Ｐゴシック" panose="020B0600070205080204" pitchFamily="34" charset="-128"/>
              </a:rPr>
              <a:t> dello sviluppo, della produzione e della diffusione di statistiche europee”. Reg. (CE) n. 223</a:t>
            </a:r>
            <a:r>
              <a:rPr lang="it-IT" sz="2000" dirty="0" smtClean="0">
                <a:solidFill>
                  <a:schemeClr val="accent1">
                    <a:lumMod val="50000"/>
                  </a:schemeClr>
                </a:solidFill>
                <a:latin typeface="Arial" panose="020B0604020202020204" pitchFamily="34" charset="0"/>
                <a:ea typeface="ＭＳ Ｐゴシック" panose="020B0600070205080204" pitchFamily="34" charset="-128"/>
              </a:rPr>
              <a:t>.</a:t>
            </a:r>
            <a:endParaRPr lang="it-IT" sz="2000" dirty="0">
              <a:solidFill>
                <a:schemeClr val="accent1">
                  <a:lumMod val="50000"/>
                </a:schemeClr>
              </a:solidFill>
              <a:latin typeface="Arial" panose="020B0604020202020204" pitchFamily="34" charset="0"/>
              <a:ea typeface="ＭＳ Ｐゴシック" panose="020B0600070205080204" pitchFamily="34" charset="-128"/>
            </a:endParaRPr>
          </a:p>
        </p:txBody>
      </p:sp>
      <p:sp>
        <p:nvSpPr>
          <p:cNvPr id="4"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Tree>
    <p:extLst>
      <p:ext uri="{BB962C8B-B14F-4D97-AF65-F5344CB8AC3E}">
        <p14:creationId xmlns:p14="http://schemas.microsoft.com/office/powerpoint/2010/main" val="227556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2676" y="154297"/>
            <a:ext cx="9845394" cy="877297"/>
          </a:xfrm>
        </p:spPr>
        <p:txBody>
          <a:bodyPr>
            <a:normAutofit/>
          </a:bodyPr>
          <a:lstStyle/>
          <a:p>
            <a:r>
              <a:rPr lang="it-IT" sz="3200" dirty="0" smtClean="0"/>
              <a:t>2. </a:t>
            </a:r>
            <a:r>
              <a:rPr lang="it-IT" sz="3200" dirty="0"/>
              <a:t>Due raccomandazioni europee</a:t>
            </a:r>
            <a:endParaRPr lang="en-US" sz="3200" dirty="0"/>
          </a:p>
        </p:txBody>
      </p:sp>
      <p:sp>
        <p:nvSpPr>
          <p:cNvPr id="4" name="Rettangolo 3"/>
          <p:cNvSpPr/>
          <p:nvPr/>
        </p:nvSpPr>
        <p:spPr>
          <a:xfrm>
            <a:off x="2402434" y="1626161"/>
            <a:ext cx="8868946" cy="3734356"/>
          </a:xfrm>
          <a:prstGeom prst="rect">
            <a:avLst/>
          </a:prstGeom>
        </p:spPr>
        <p:txBody>
          <a:bodyPr wrap="square">
            <a:spAutoFit/>
          </a:bodyPr>
          <a:lstStyle/>
          <a:p>
            <a:pPr>
              <a:lnSpc>
                <a:spcPts val="2200"/>
              </a:lnSpc>
              <a:spcAft>
                <a:spcPts val="1600"/>
              </a:spcAft>
              <a:buClr>
                <a:srgbClr val="D8202E"/>
              </a:buClr>
              <a:buSzPct val="160000"/>
            </a:pP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La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peer review sulla attuazione del codice delle statistiche europee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del 2015 ha segnalato la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complessità del Sistema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italiano, raccomandando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di </a:t>
            </a:r>
            <a:r>
              <a:rPr lang="it-IT"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semplificare l’architettura organizzativa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e mettendo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in dubbio la possibilità che l’Istituto potesse governare un sistema così complesso.</a:t>
            </a:r>
          </a:p>
          <a:p>
            <a:pPr>
              <a:lnSpc>
                <a:spcPts val="2200"/>
              </a:lnSpc>
              <a:spcAft>
                <a:spcPts val="1600"/>
              </a:spcAft>
              <a:buClr>
                <a:srgbClr val="D8202E"/>
              </a:buClr>
              <a:buSzPct val="160000"/>
            </a:pPr>
            <a:endPar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pPr>
              <a:lnSpc>
                <a:spcPts val="2200"/>
              </a:lnSpc>
              <a:spcAft>
                <a:spcPts val="1600"/>
              </a:spcAft>
              <a:buClr>
                <a:srgbClr val="D8202E"/>
              </a:buClr>
              <a:buSzPct val="160000"/>
            </a:pPr>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pPr>
              <a:lnSpc>
                <a:spcPts val="2200"/>
              </a:lnSpc>
              <a:spcAft>
                <a:spcPts val="1600"/>
              </a:spcAft>
              <a:buClr>
                <a:srgbClr val="D8202E"/>
              </a:buClr>
              <a:buSzPct val="160000"/>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Una analoga preoccupazione era emersa nel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1992:</a:t>
            </a:r>
          </a:p>
          <a:p>
            <a:pPr>
              <a:lnSpc>
                <a:spcPts val="2200"/>
              </a:lnSpc>
              <a:spcAft>
                <a:spcPts val="1600"/>
              </a:spcAft>
              <a:buClr>
                <a:srgbClr val="D8202E"/>
              </a:buClr>
              <a:buSzPct val="160000"/>
            </a:pPr>
            <a:r>
              <a:rPr lang="it-IT" sz="2000" i="1"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t>
            </a:r>
            <a:r>
              <a:rPr lang="it-IT" sz="2000"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la </a:t>
            </a:r>
            <a:r>
              <a:rPr lang="it-IT" sz="2000" i="1"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collaboration</a:t>
            </a:r>
            <a:r>
              <a:rPr lang="it-IT" sz="2000"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it-IT" sz="2000" i="1"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avec</a:t>
            </a:r>
            <a:r>
              <a:rPr lang="it-IT" sz="2000"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le </a:t>
            </a:r>
            <a:r>
              <a:rPr lang="it-IT" sz="2000" i="1"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ministères</a:t>
            </a:r>
            <a:r>
              <a:rPr lang="it-IT" sz="2000"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 sera </a:t>
            </a:r>
            <a:r>
              <a:rPr lang="it-IT" sz="2000" i="1"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relativement</a:t>
            </a:r>
            <a:r>
              <a:rPr lang="it-IT" sz="2000"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facile. </a:t>
            </a:r>
            <a:r>
              <a:rPr lang="it-IT" sz="2000" i="1"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L’integration</a:t>
            </a:r>
            <a:r>
              <a:rPr lang="it-IT" sz="2000"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it-IT" sz="2000" i="1"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des</a:t>
            </a:r>
            <a:r>
              <a:rPr lang="it-IT" sz="2000"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it-IT" sz="2000" i="1"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autres</a:t>
            </a:r>
            <a:r>
              <a:rPr lang="it-IT" sz="2000"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it-IT" sz="2000" i="1"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éléments</a:t>
            </a:r>
            <a:r>
              <a:rPr lang="it-IT" sz="2000"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it-IT" sz="2000" i="1"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du</a:t>
            </a:r>
            <a:r>
              <a:rPr lang="it-IT" sz="2000"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it-IT" sz="2000" i="1"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système</a:t>
            </a:r>
            <a:r>
              <a:rPr lang="it-IT" sz="2000"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 </a:t>
            </a:r>
            <a:r>
              <a:rPr lang="it-IT" sz="2000" i="1"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régies</a:t>
            </a:r>
            <a:r>
              <a:rPr lang="it-IT" sz="2000"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it-IT" sz="2000" i="1"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collectivités</a:t>
            </a:r>
            <a:r>
              <a:rPr lang="it-IT" sz="2000"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it-IT" sz="2000" i="1"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territoriales</a:t>
            </a:r>
            <a:r>
              <a:rPr lang="it-IT" sz="2000"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 sera plus </a:t>
            </a:r>
            <a:r>
              <a:rPr lang="it-IT" sz="2000" i="1"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difficile”; </a:t>
            </a:r>
            <a:r>
              <a:rPr lang="it-IT" sz="2000" dirty="0" err="1"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Eurostat</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it-IT" sz="2000" dirty="0" err="1"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Les</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it-IT" sz="2000"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paradoxes</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de la </a:t>
            </a:r>
            <a:r>
              <a:rPr lang="it-IT" sz="2000"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statistique</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it-IT" sz="2000"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italienne</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pag. 88</a:t>
            </a:r>
            <a:r>
              <a:rPr lang="it-IT" sz="2000" i="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p>
        </p:txBody>
      </p:sp>
      <p:sp>
        <p:nvSpPr>
          <p:cNvPr id="5" name="Sottotitolo 2">
            <a:extLst>
              <a:ext uri="{FF2B5EF4-FFF2-40B4-BE49-F238E27FC236}">
                <a16:creationId xmlns:a16="http://schemas.microsoft.com/office/drawing/2014/main" xmlns="" id="{319A61F3-42BE-3A4E-93D1-ABEDBDE157DE}"/>
              </a:ext>
            </a:extLst>
          </p:cNvPr>
          <p:cNvSpPr txBox="1">
            <a:spLocks/>
          </p:cNvSpPr>
          <p:nvPr/>
        </p:nvSpPr>
        <p:spPr>
          <a:xfrm>
            <a:off x="1194316" y="2090059"/>
            <a:ext cx="1101013" cy="2789851"/>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lnSpc>
                <a:spcPts val="2400"/>
              </a:lnSpc>
              <a:spcBef>
                <a:spcPts val="0"/>
              </a:spcBef>
              <a:spcAft>
                <a:spcPts val="600"/>
              </a:spcAft>
              <a:defRPr/>
            </a:pPr>
            <a:r>
              <a:rPr lang="it-IT" sz="2000" b="1" dirty="0" smtClean="0">
                <a:solidFill>
                  <a:srgbClr val="D8202E"/>
                </a:solidFill>
                <a:latin typeface="Arial" panose="020B0604020202020204" pitchFamily="34" charset="0"/>
                <a:cs typeface="Arial" panose="020B0604020202020204" pitchFamily="34" charset="0"/>
              </a:rPr>
              <a:t>2015</a:t>
            </a:r>
          </a:p>
          <a:p>
            <a:pPr algn="r">
              <a:lnSpc>
                <a:spcPts val="2400"/>
              </a:lnSpc>
              <a:spcBef>
                <a:spcPts val="0"/>
              </a:spcBef>
              <a:spcAft>
                <a:spcPts val="600"/>
              </a:spcAft>
              <a:defRPr/>
            </a:pPr>
            <a:endParaRPr lang="it-IT" sz="2000" b="1" dirty="0">
              <a:solidFill>
                <a:srgbClr val="D8202E"/>
              </a:solidFill>
              <a:latin typeface="Arial" panose="020B0604020202020204" pitchFamily="34" charset="0"/>
              <a:cs typeface="Arial" panose="020B0604020202020204" pitchFamily="34" charset="0"/>
            </a:endParaRPr>
          </a:p>
          <a:p>
            <a:pPr algn="r">
              <a:lnSpc>
                <a:spcPts val="2400"/>
              </a:lnSpc>
              <a:spcBef>
                <a:spcPts val="0"/>
              </a:spcBef>
              <a:spcAft>
                <a:spcPts val="600"/>
              </a:spcAft>
              <a:defRPr/>
            </a:pPr>
            <a:endParaRPr lang="it-IT" sz="2000" b="1" dirty="0">
              <a:solidFill>
                <a:srgbClr val="D8202E"/>
              </a:solidFill>
              <a:latin typeface="Arial" panose="020B0604020202020204" pitchFamily="34" charset="0"/>
              <a:cs typeface="Arial" panose="020B0604020202020204" pitchFamily="34" charset="0"/>
            </a:endParaRPr>
          </a:p>
          <a:p>
            <a:pPr algn="r">
              <a:lnSpc>
                <a:spcPts val="2400"/>
              </a:lnSpc>
              <a:spcBef>
                <a:spcPts val="0"/>
              </a:spcBef>
              <a:spcAft>
                <a:spcPts val="600"/>
              </a:spcAft>
              <a:defRPr/>
            </a:pPr>
            <a:endParaRPr lang="it-IT" sz="2000" b="1" dirty="0" smtClean="0">
              <a:solidFill>
                <a:srgbClr val="D8202E"/>
              </a:solidFill>
              <a:latin typeface="Arial" panose="020B0604020202020204" pitchFamily="34" charset="0"/>
              <a:cs typeface="Arial" panose="020B0604020202020204" pitchFamily="34" charset="0"/>
            </a:endParaRPr>
          </a:p>
          <a:p>
            <a:pPr algn="r">
              <a:lnSpc>
                <a:spcPts val="2400"/>
              </a:lnSpc>
              <a:spcBef>
                <a:spcPts val="0"/>
              </a:spcBef>
              <a:spcAft>
                <a:spcPts val="600"/>
              </a:spcAft>
              <a:defRPr/>
            </a:pPr>
            <a:endParaRPr lang="it-IT" sz="2000" b="1" dirty="0" smtClean="0">
              <a:solidFill>
                <a:srgbClr val="D8202E"/>
              </a:solidFill>
              <a:latin typeface="Arial" panose="020B0604020202020204" pitchFamily="34" charset="0"/>
              <a:cs typeface="Arial" panose="020B0604020202020204" pitchFamily="34" charset="0"/>
            </a:endParaRPr>
          </a:p>
          <a:p>
            <a:pPr algn="r">
              <a:lnSpc>
                <a:spcPts val="2400"/>
              </a:lnSpc>
              <a:spcBef>
                <a:spcPts val="0"/>
              </a:spcBef>
              <a:spcAft>
                <a:spcPts val="600"/>
              </a:spcAft>
              <a:defRPr/>
            </a:pPr>
            <a:endParaRPr lang="it-IT" sz="2000" b="1" dirty="0" smtClean="0">
              <a:solidFill>
                <a:srgbClr val="D8202E"/>
              </a:solidFill>
              <a:latin typeface="Arial" panose="020B0604020202020204" pitchFamily="34" charset="0"/>
              <a:cs typeface="Arial" panose="020B0604020202020204" pitchFamily="34" charset="0"/>
            </a:endParaRPr>
          </a:p>
          <a:p>
            <a:pPr algn="r">
              <a:lnSpc>
                <a:spcPts val="2400"/>
              </a:lnSpc>
              <a:spcBef>
                <a:spcPts val="0"/>
              </a:spcBef>
              <a:spcAft>
                <a:spcPts val="600"/>
              </a:spcAft>
              <a:defRPr/>
            </a:pPr>
            <a:r>
              <a:rPr lang="it-IT" sz="2000" b="1" dirty="0" smtClean="0">
                <a:solidFill>
                  <a:srgbClr val="D8202E"/>
                </a:solidFill>
                <a:latin typeface="Arial" panose="020B0604020202020204" pitchFamily="34" charset="0"/>
                <a:cs typeface="Arial" panose="020B0604020202020204" pitchFamily="34" charset="0"/>
              </a:rPr>
              <a:t>1992</a:t>
            </a:r>
            <a:endParaRPr lang="it-IT" sz="2000" b="1" dirty="0">
              <a:solidFill>
                <a:srgbClr val="D8202E"/>
              </a:solidFill>
              <a:latin typeface="Arial" panose="020B0604020202020204" pitchFamily="34" charset="0"/>
              <a:cs typeface="Arial" panose="020B0604020202020204" pitchFamily="34" charset="0"/>
            </a:endParaRPr>
          </a:p>
        </p:txBody>
      </p:sp>
      <p:sp>
        <p:nvSpPr>
          <p:cNvPr id="6"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Tree>
    <p:extLst>
      <p:ext uri="{BB962C8B-B14F-4D97-AF65-F5344CB8AC3E}">
        <p14:creationId xmlns:p14="http://schemas.microsoft.com/office/powerpoint/2010/main" val="3728328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3. </a:t>
            </a:r>
            <a:r>
              <a:rPr lang="it-IT" sz="3200" dirty="0"/>
              <a:t>La responsabilità per la statistica ufficiale </a:t>
            </a:r>
            <a:endParaRPr lang="en-US" sz="3200" dirty="0"/>
          </a:p>
        </p:txBody>
      </p:sp>
      <p:sp>
        <p:nvSpPr>
          <p:cNvPr id="4" name="Rettangolo 3"/>
          <p:cNvSpPr/>
          <p:nvPr/>
        </p:nvSpPr>
        <p:spPr>
          <a:xfrm>
            <a:off x="1648835" y="1938782"/>
            <a:ext cx="9944101" cy="3247043"/>
          </a:xfrm>
          <a:prstGeom prst="rect">
            <a:avLst/>
          </a:prstGeom>
        </p:spPr>
        <p:txBody>
          <a:bodyPr wrap="square">
            <a:spAutoFit/>
          </a:bodyPr>
          <a:lstStyle/>
          <a:p>
            <a:pPr marL="284163" indent="-285750">
              <a:lnSpc>
                <a:spcPts val="2200"/>
              </a:lnSpc>
              <a:spcAft>
                <a:spcPts val="1600"/>
              </a:spcAft>
              <a:buClr>
                <a:srgbClr val="D8202E"/>
              </a:buClr>
              <a:buSzPct val="160000"/>
              <a:buFont typeface="Courier New" panose="02070309020205020404" pitchFamily="49" charset="0"/>
              <a:buChar char="o"/>
            </a:pP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Il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Sistema statistico nazionale è composto da Istat e da Uffici (art. 2 – d.lgs. 322</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t>
            </a:r>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pPr marL="284163" indent="-285750">
              <a:lnSpc>
                <a:spcPts val="2200"/>
              </a:lnSpc>
              <a:spcAft>
                <a:spcPts val="1600"/>
              </a:spcAft>
              <a:buClr>
                <a:srgbClr val="D8202E"/>
              </a:buClr>
              <a:buSzPct val="160000"/>
              <a:buFont typeface="Courier New" panose="02070309020205020404" pitchFamily="49" charset="0"/>
              <a:buChar char="o"/>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 partire dal 1999 con la cosiddetta “dipartimentalizzazione” nella maggior parte delle amministrazioni pubbliche, l’ufficio di statistica perde la sua centralità</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t>
            </a:r>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pPr marL="284163" indent="-285750">
              <a:lnSpc>
                <a:spcPts val="2200"/>
              </a:lnSpc>
              <a:spcAft>
                <a:spcPts val="1600"/>
              </a:spcAft>
              <a:buClr>
                <a:srgbClr val="D8202E"/>
              </a:buClr>
              <a:buSzPct val="160000"/>
              <a:buFont typeface="Courier New" panose="02070309020205020404" pitchFamily="49" charset="0"/>
              <a:buChar char="o"/>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Gli Uffici di statistica si sono andati indebolendo e l’esercizio della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funzione ha avuto sempre più difficoltà ad essere espletato in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maniera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strutturata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e continuativa come richiederebbe il concetto di statistica ufficiale (v. Relazione al Parlamento sul </a:t>
            </a:r>
            <a:r>
              <a:rPr lang="it-IT" sz="2000"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Sistan</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t>
            </a:r>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pPr marL="284163" indent="-285750">
              <a:lnSpc>
                <a:spcPts val="2200"/>
              </a:lnSpc>
              <a:spcAft>
                <a:spcPts val="1600"/>
              </a:spcAft>
              <a:buClr>
                <a:srgbClr val="D8202E"/>
              </a:buClr>
              <a:buSzPct val="160000"/>
              <a:buFont typeface="Courier New" panose="02070309020205020404" pitchFamily="49" charset="0"/>
              <a:buChar char="o"/>
            </a:pPr>
            <a:r>
              <a:rPr lang="it-IT" sz="24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La norma sul Sistan è basata su organizzazione e </a:t>
            </a:r>
            <a:r>
              <a:rPr lang="it-IT" sz="2400" dirty="0" smtClean="0">
                <a:solidFill>
                  <a:srgbClr val="FF0000"/>
                </a:solidFill>
                <a:latin typeface="Arial" panose="020B0604020202020204" pitchFamily="34" charset="0"/>
                <a:ea typeface="ＭＳ Ｐゴシック" panose="020B0600070205080204" pitchFamily="34" charset="-128"/>
                <a:cs typeface="Arial" panose="020B0604020202020204" pitchFamily="34" charset="0"/>
              </a:rPr>
              <a:t>compiti e </a:t>
            </a:r>
            <a:r>
              <a:rPr lang="it-IT" sz="24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la parola «responsabilità</a:t>
            </a:r>
            <a:r>
              <a:rPr lang="it-IT" sz="2400" dirty="0" smtClean="0">
                <a:solidFill>
                  <a:srgbClr val="FF0000"/>
                </a:solidFill>
                <a:latin typeface="Arial" panose="020B0604020202020204" pitchFamily="34" charset="0"/>
                <a:ea typeface="ＭＳ Ｐゴシック" panose="020B0600070205080204" pitchFamily="34" charset="-128"/>
                <a:cs typeface="Arial" panose="020B0604020202020204" pitchFamily="34" charset="0"/>
              </a:rPr>
              <a:t>» è usata una sola volta in merito al segreto statistico</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t>
            </a:r>
            <a:endPar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
        <p:nvSpPr>
          <p:cNvPr id="3" name="CasellaDiTesto 2"/>
          <p:cNvSpPr txBox="1"/>
          <p:nvPr/>
        </p:nvSpPr>
        <p:spPr>
          <a:xfrm>
            <a:off x="4333913" y="5540302"/>
            <a:ext cx="4573944" cy="523220"/>
          </a:xfrm>
          <a:prstGeom prst="rect">
            <a:avLst/>
          </a:prstGeom>
          <a:noFill/>
        </p:spPr>
        <p:txBody>
          <a:bodyPr wrap="none" rtlCol="0">
            <a:spAutoFit/>
          </a:bodyPr>
          <a:lstStyle/>
          <a:p>
            <a:pPr lvl="0"/>
            <a:r>
              <a:rPr lang="it-IT" sz="2800" dirty="0" smtClean="0">
                <a:solidFill>
                  <a:srgbClr val="FF0000"/>
                </a:solidFill>
              </a:rPr>
              <a:t>Da una norma di «compiti»…</a:t>
            </a:r>
            <a:endParaRPr lang="it-IT" sz="2800" dirty="0">
              <a:solidFill>
                <a:srgbClr val="FF0000"/>
              </a:solidFill>
            </a:endParaRPr>
          </a:p>
        </p:txBody>
      </p:sp>
    </p:spTree>
    <p:extLst>
      <p:ext uri="{BB962C8B-B14F-4D97-AF65-F5344CB8AC3E}">
        <p14:creationId xmlns:p14="http://schemas.microsoft.com/office/powerpoint/2010/main" val="300590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3. </a:t>
            </a:r>
            <a:r>
              <a:rPr lang="it-IT" sz="3200" dirty="0"/>
              <a:t>La responsabilità per la statistica ufficiale </a:t>
            </a:r>
            <a:endParaRPr lang="en-US" sz="3200" dirty="0"/>
          </a:p>
        </p:txBody>
      </p:sp>
      <p:sp>
        <p:nvSpPr>
          <p:cNvPr id="4" name="Rettangolo 3"/>
          <p:cNvSpPr/>
          <p:nvPr/>
        </p:nvSpPr>
        <p:spPr>
          <a:xfrm>
            <a:off x="1007435" y="1710139"/>
            <a:ext cx="10273141" cy="553998"/>
          </a:xfrm>
          <a:prstGeom prst="rect">
            <a:avLst/>
          </a:prstGeom>
        </p:spPr>
        <p:txBody>
          <a:bodyPr wrap="square">
            <a:spAutoFit/>
          </a:bodyPr>
          <a:lstStyle/>
          <a:p>
            <a:endParaRPr lang="it-IT" i="1" baseline="30000" dirty="0"/>
          </a:p>
          <a:p>
            <a:endParaRPr lang="en-US" dirty="0">
              <a:latin typeface="Times New Roman"/>
              <a:ea typeface="Calibri"/>
            </a:endParaRPr>
          </a:p>
        </p:txBody>
      </p:sp>
      <p:sp>
        <p:nvSpPr>
          <p:cNvPr id="3" name="Rettangolo 2"/>
          <p:cNvSpPr/>
          <p:nvPr/>
        </p:nvSpPr>
        <p:spPr>
          <a:xfrm>
            <a:off x="1731962" y="1856585"/>
            <a:ext cx="9952621" cy="4680256"/>
          </a:xfrm>
          <a:prstGeom prst="rect">
            <a:avLst/>
          </a:prstGeom>
        </p:spPr>
        <p:txBody>
          <a:bodyPr wrap="square">
            <a:spAutoFit/>
          </a:bodyPr>
          <a:lstStyle/>
          <a:p>
            <a:pPr marL="547370" indent="-457200">
              <a:lnSpc>
                <a:spcPct val="107000"/>
              </a:lnSpc>
              <a:spcAft>
                <a:spcPts val="800"/>
              </a:spcAft>
              <a:buFont typeface="Wingdings" panose="05000000000000000000" pitchFamily="2" charset="2"/>
              <a:buChar char="q"/>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VICEVERSA - Accanto alla tradizionale responsabilità amministrativa è ormai presente, nel nostro ordinamento, una serie di norme che prevedono responsabilità nei settori più disparati (emergenti?), in materia di: </a:t>
            </a:r>
          </a:p>
          <a:p>
            <a:pPr marL="1008062" lvl="1" indent="-457200">
              <a:lnSpc>
                <a:spcPts val="2200"/>
              </a:lnSpc>
              <a:spcAft>
                <a:spcPts val="1200"/>
              </a:spcAft>
              <a:buClr>
                <a:srgbClr val="D8202E"/>
              </a:buClr>
              <a:buSzPct val="160000"/>
              <a:buFont typeface="Wingdings" panose="05000000000000000000" pitchFamily="2" charset="2"/>
              <a:buChar char="q"/>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salute e sicurezza sul lavoro (d. </a:t>
            </a:r>
            <a:r>
              <a:rPr lang="it-IT" sz="2000"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lgs</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n. 81/2008), </a:t>
            </a:r>
          </a:p>
          <a:p>
            <a:pPr marL="1008062" lvl="1" indent="-457200">
              <a:lnSpc>
                <a:spcPts val="2200"/>
              </a:lnSpc>
              <a:spcAft>
                <a:spcPts val="1200"/>
              </a:spcAft>
              <a:buClr>
                <a:srgbClr val="D8202E"/>
              </a:buClr>
              <a:buSzPct val="160000"/>
              <a:buFont typeface="Wingdings" panose="05000000000000000000" pitchFamily="2" charset="2"/>
              <a:buChar char="q"/>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privacy (d. </a:t>
            </a:r>
            <a:r>
              <a:rPr lang="it-IT" sz="2000"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lgs</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n. 196/2003), </a:t>
            </a:r>
          </a:p>
          <a:p>
            <a:pPr marL="1008062" lvl="1" indent="-457200">
              <a:lnSpc>
                <a:spcPts val="2200"/>
              </a:lnSpc>
              <a:spcAft>
                <a:spcPts val="1200"/>
              </a:spcAft>
              <a:buClr>
                <a:srgbClr val="D8202E"/>
              </a:buClr>
              <a:buSzPct val="160000"/>
              <a:buFont typeface="Wingdings" panose="05000000000000000000" pitchFamily="2" charset="2"/>
              <a:buChar char="q"/>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anticorruzione e trasparenza (l. n. 190/2012; d. </a:t>
            </a:r>
            <a:r>
              <a:rPr lang="it-IT" sz="2000" dirty="0" err="1">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lgs</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n. 33/2013). </a:t>
            </a:r>
            <a:endPar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pPr marL="893762" lvl="1" indent="-342900">
              <a:lnSpc>
                <a:spcPts val="2000"/>
              </a:lnSpc>
              <a:spcAft>
                <a:spcPts val="600"/>
              </a:spcAft>
              <a:buClr>
                <a:srgbClr val="D8202E"/>
              </a:buClr>
              <a:buSzPct val="160000"/>
              <a:buFont typeface="Wingdings" panose="05000000000000000000" pitchFamily="2" charset="2"/>
              <a:buChar char="q"/>
            </a:pPr>
            <a:endParaRPr lang="it-IT"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pPr marL="1008062" lvl="1" indent="-457200">
              <a:lnSpc>
                <a:spcPts val="2200"/>
              </a:lnSpc>
              <a:spcAft>
                <a:spcPts val="1200"/>
              </a:spcAft>
              <a:buClr>
                <a:srgbClr val="D8202E"/>
              </a:buClr>
              <a:buSzPct val="160000"/>
              <a:buFont typeface="Wingdings" panose="05000000000000000000" pitchFamily="2" charset="2"/>
              <a:buChar char="q"/>
            </a:pPr>
            <a:r>
              <a:rPr lang="it-IT" sz="2000" dirty="0" smtClean="0">
                <a:solidFill>
                  <a:srgbClr val="FF0000"/>
                </a:solidFill>
                <a:latin typeface="Arial" panose="020B0604020202020204" pitchFamily="34" charset="0"/>
                <a:ea typeface="ＭＳ Ｐゴシック" panose="020B0600070205080204" pitchFamily="34" charset="-128"/>
                <a:cs typeface="Arial" panose="020B0604020202020204" pitchFamily="34" charset="0"/>
              </a:rPr>
              <a:t>(</a:t>
            </a:r>
            <a:r>
              <a:rPr lang="it-IT"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il termine «</a:t>
            </a:r>
            <a:r>
              <a:rPr lang="it-IT" sz="2000" dirty="0" err="1">
                <a:solidFill>
                  <a:srgbClr val="FF0000"/>
                </a:solidFill>
                <a:latin typeface="Arial" panose="020B0604020202020204" pitchFamily="34" charset="0"/>
                <a:ea typeface="ＭＳ Ｐゴシック" panose="020B0600070205080204" pitchFamily="34" charset="-128"/>
                <a:cs typeface="Arial" panose="020B0604020202020204" pitchFamily="34" charset="0"/>
              </a:rPr>
              <a:t>responsa</a:t>
            </a:r>
            <a:r>
              <a:rPr lang="it-IT"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 è citato rispettivamente 99, 380 (RE) e 28 volte</a:t>
            </a:r>
            <a:r>
              <a:rPr lang="it-IT" sz="2000" dirty="0" smtClean="0">
                <a:solidFill>
                  <a:srgbClr val="FF0000"/>
                </a:solidFill>
                <a:latin typeface="Arial" panose="020B0604020202020204" pitchFamily="34" charset="0"/>
                <a:ea typeface="ＭＳ Ｐゴシック" panose="020B0600070205080204" pitchFamily="34" charset="-128"/>
                <a:cs typeface="Arial" panose="020B0604020202020204" pitchFamily="34" charset="0"/>
              </a:rPr>
              <a:t>).</a:t>
            </a:r>
          </a:p>
          <a:p>
            <a:pPr marL="547370" indent="-457200">
              <a:lnSpc>
                <a:spcPct val="107000"/>
              </a:lnSpc>
              <a:spcAft>
                <a:spcPts val="800"/>
              </a:spcAft>
              <a:buFont typeface="Wingdings" panose="05000000000000000000" pitchFamily="2" charset="2"/>
              <a:buChar char="q"/>
            </a:pP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Tenendo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conto della dipartimentalizzazione e della tendenza europea, la proposta è di assegnare la </a:t>
            </a:r>
            <a:r>
              <a:rPr lang="it-IT" sz="2000" b="1"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responsabilità della funzione statistica ufficiale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in capo alla amministrazione e, per essa, alla dirigenza apicale (Segretariati generali, dipartimenti</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t>
            </a:r>
            <a:endParaRPr lang="it-IT" dirty="0" smtClean="0">
              <a:latin typeface="Times New Roman"/>
              <a:ea typeface="Calibri"/>
              <a:cs typeface="Times New Roman"/>
            </a:endParaRPr>
          </a:p>
        </p:txBody>
      </p:sp>
      <p:sp>
        <p:nvSpPr>
          <p:cNvPr id="5"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
        <p:nvSpPr>
          <p:cNvPr id="6" name="Rettangolo 5"/>
          <p:cNvSpPr/>
          <p:nvPr/>
        </p:nvSpPr>
        <p:spPr>
          <a:xfrm>
            <a:off x="4118596" y="1224243"/>
            <a:ext cx="3982693" cy="523220"/>
          </a:xfrm>
          <a:prstGeom prst="rect">
            <a:avLst/>
          </a:prstGeom>
        </p:spPr>
        <p:txBody>
          <a:bodyPr wrap="none">
            <a:spAutoFit/>
          </a:bodyPr>
          <a:lstStyle/>
          <a:p>
            <a:pPr lvl="0"/>
            <a:r>
              <a:rPr lang="it-IT" sz="2800" dirty="0" smtClean="0">
                <a:solidFill>
                  <a:srgbClr val="FF0000"/>
                </a:solidFill>
              </a:rPr>
              <a:t>… ad una di responsabilità</a:t>
            </a:r>
            <a:endParaRPr lang="it-IT" sz="2800" dirty="0">
              <a:solidFill>
                <a:srgbClr val="FF0000"/>
              </a:solidFill>
            </a:endParaRPr>
          </a:p>
        </p:txBody>
      </p:sp>
    </p:spTree>
    <p:extLst>
      <p:ext uri="{BB962C8B-B14F-4D97-AF65-F5344CB8AC3E}">
        <p14:creationId xmlns:p14="http://schemas.microsoft.com/office/powerpoint/2010/main" val="311392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3. </a:t>
            </a:r>
            <a:r>
              <a:rPr lang="it-IT" sz="3200" dirty="0"/>
              <a:t>La responsabilità per la statistica ufficiale </a:t>
            </a:r>
            <a:endParaRPr lang="en-US" sz="3200" dirty="0"/>
          </a:p>
        </p:txBody>
      </p:sp>
      <p:sp>
        <p:nvSpPr>
          <p:cNvPr id="5"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
        <p:nvSpPr>
          <p:cNvPr id="6" name="Rettangolo 5"/>
          <p:cNvSpPr/>
          <p:nvPr/>
        </p:nvSpPr>
        <p:spPr>
          <a:xfrm>
            <a:off x="4745651" y="1224243"/>
            <a:ext cx="2049344" cy="523220"/>
          </a:xfrm>
          <a:prstGeom prst="rect">
            <a:avLst/>
          </a:prstGeom>
        </p:spPr>
        <p:txBody>
          <a:bodyPr wrap="none">
            <a:spAutoFit/>
          </a:bodyPr>
          <a:lstStyle/>
          <a:p>
            <a:pPr lvl="0"/>
            <a:r>
              <a:rPr lang="it-IT" sz="2800" dirty="0" smtClean="0">
                <a:solidFill>
                  <a:srgbClr val="FF0000"/>
                </a:solidFill>
              </a:rPr>
              <a:t>… consiste in</a:t>
            </a:r>
            <a:endParaRPr lang="it-IT" sz="2800" dirty="0">
              <a:solidFill>
                <a:srgbClr val="FF0000"/>
              </a:solidFill>
            </a:endParaRPr>
          </a:p>
        </p:txBody>
      </p:sp>
      <p:sp>
        <p:nvSpPr>
          <p:cNvPr id="8" name="Rettangolo 7"/>
          <p:cNvSpPr/>
          <p:nvPr/>
        </p:nvSpPr>
        <p:spPr>
          <a:xfrm>
            <a:off x="1731964" y="1954556"/>
            <a:ext cx="9418258" cy="4119076"/>
          </a:xfrm>
          <a:prstGeom prst="rect">
            <a:avLst/>
          </a:prstGeom>
        </p:spPr>
        <p:txBody>
          <a:bodyPr wrap="square">
            <a:spAutoFit/>
          </a:bodyPr>
          <a:lstStyle/>
          <a:p>
            <a:pPr marL="284163" indent="-285750">
              <a:lnSpc>
                <a:spcPts val="2200"/>
              </a:lnSpc>
              <a:spcAft>
                <a:spcPts val="1200"/>
              </a:spcAft>
              <a:buClr>
                <a:srgbClr val="D8202E"/>
              </a:buClr>
              <a:buSzPct val="160000"/>
              <a:buFont typeface="Courier New" panose="02070309020205020404" pitchFamily="49" charset="0"/>
              <a:buChar char="o"/>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valorizzare il patrimonio informativo posseduto anche a fini di controllo di gestione e supporto decisionale; </a:t>
            </a:r>
          </a:p>
          <a:p>
            <a:pPr marL="284163" indent="-285750">
              <a:lnSpc>
                <a:spcPts val="2200"/>
              </a:lnSpc>
              <a:spcAft>
                <a:spcPts val="1200"/>
              </a:spcAft>
              <a:buClr>
                <a:srgbClr val="D8202E"/>
              </a:buClr>
              <a:buSzPct val="160000"/>
              <a:buFont typeface="Courier New" panose="02070309020205020404" pitchFamily="49" charset="0"/>
              <a:buChar char="o"/>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migliorare la qualità delle informazioni amministrative raccolte, anche attraverso l’adeguamento della modulistica che tenga conto delle finalità statistiche; </a:t>
            </a:r>
          </a:p>
          <a:p>
            <a:pPr marL="284163" indent="-285750">
              <a:lnSpc>
                <a:spcPts val="2200"/>
              </a:lnSpc>
              <a:spcAft>
                <a:spcPts val="1200"/>
              </a:spcAft>
              <a:buClr>
                <a:srgbClr val="D8202E"/>
              </a:buClr>
              <a:buSzPct val="160000"/>
              <a:buFont typeface="Courier New" panose="02070309020205020404" pitchFamily="49" charset="0"/>
              <a:buChar char="o"/>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mantenere alta la vigilanza sulla protezione dei dati personali quando si utilizzano per finalità statistiche; </a:t>
            </a:r>
          </a:p>
          <a:p>
            <a:pPr marL="284163" indent="-285750">
              <a:lnSpc>
                <a:spcPts val="2200"/>
              </a:lnSpc>
              <a:spcAft>
                <a:spcPts val="1200"/>
              </a:spcAft>
              <a:buClr>
                <a:srgbClr val="D8202E"/>
              </a:buClr>
              <a:buSzPct val="160000"/>
              <a:buFont typeface="Courier New" panose="02070309020205020404" pitchFamily="49" charset="0"/>
              <a:buChar char="o"/>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promuovere collaborativamente l’interconnessione e l’integrazione degli archivi amministrativi; </a:t>
            </a:r>
          </a:p>
          <a:p>
            <a:pPr marL="284163" indent="-285750">
              <a:lnSpc>
                <a:spcPts val="2200"/>
              </a:lnSpc>
              <a:spcAft>
                <a:spcPts val="1200"/>
              </a:spcAft>
              <a:buClr>
                <a:srgbClr val="D8202E"/>
              </a:buClr>
              <a:buSzPct val="160000"/>
              <a:buFont typeface="Courier New" panose="02070309020205020404" pitchFamily="49" charset="0"/>
              <a:buChar char="o"/>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garantire la correttezza nel trattamento dei dati statistici;</a:t>
            </a:r>
          </a:p>
          <a:p>
            <a:pPr marL="284163" indent="-285750">
              <a:lnSpc>
                <a:spcPts val="2200"/>
              </a:lnSpc>
              <a:spcAft>
                <a:spcPts val="1200"/>
              </a:spcAft>
              <a:buClr>
                <a:srgbClr val="D8202E"/>
              </a:buClr>
              <a:buSzPct val="160000"/>
              <a:buFont typeface="Courier New" panose="02070309020205020404" pitchFamily="49" charset="0"/>
              <a:buChar char="o"/>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diffondere e comunicare correttamente e favorire l’accesso agli utenti;</a:t>
            </a:r>
          </a:p>
          <a:p>
            <a:pPr marL="284163" indent="-285750">
              <a:lnSpc>
                <a:spcPts val="2200"/>
              </a:lnSpc>
              <a:spcAft>
                <a:spcPts val="1200"/>
              </a:spcAft>
              <a:buClr>
                <a:srgbClr val="D8202E"/>
              </a:buClr>
              <a:buSzPct val="160000"/>
              <a:buFont typeface="Courier New" panose="02070309020205020404" pitchFamily="49" charset="0"/>
              <a:buChar char="o"/>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fornire i dati necessari per l’esecuzione del Programma statistico nazionale etc.</a:t>
            </a:r>
          </a:p>
        </p:txBody>
      </p:sp>
    </p:spTree>
    <p:extLst>
      <p:ext uri="{BB962C8B-B14F-4D97-AF65-F5344CB8AC3E}">
        <p14:creationId xmlns:p14="http://schemas.microsoft.com/office/powerpoint/2010/main" val="250230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3. </a:t>
            </a:r>
            <a:r>
              <a:rPr lang="it-IT" sz="3200" dirty="0"/>
              <a:t>La responsabilità per la statistica ufficiale </a:t>
            </a:r>
            <a:endParaRPr lang="en-US" sz="3200" dirty="0"/>
          </a:p>
        </p:txBody>
      </p:sp>
      <p:sp>
        <p:nvSpPr>
          <p:cNvPr id="4" name="Rettangolo 3"/>
          <p:cNvSpPr/>
          <p:nvPr/>
        </p:nvSpPr>
        <p:spPr>
          <a:xfrm>
            <a:off x="1660849" y="1906090"/>
            <a:ext cx="10015214" cy="4454553"/>
          </a:xfrm>
          <a:prstGeom prst="rect">
            <a:avLst/>
          </a:prstGeom>
        </p:spPr>
        <p:txBody>
          <a:bodyPr wrap="square">
            <a:spAutoFit/>
          </a:bodyPr>
          <a:lstStyle/>
          <a:p>
            <a:pPr marL="90170" lvl="0">
              <a:lnSpc>
                <a:spcPct val="107000"/>
              </a:lnSpc>
              <a:spcAft>
                <a:spcPts val="1600"/>
              </a:spcAft>
            </a:pP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Il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datore di lavoro si appoggia sul </a:t>
            </a:r>
            <a:r>
              <a:rPr lang="it-IT"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Servizio di protezione e sicurezza</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il Titolare della “privacy” si avvale del </a:t>
            </a:r>
            <a:r>
              <a:rPr lang="it-IT"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Responsabile per la protezione dei dati</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il Responsabile per la prevenzione della corruzione e della trasparenza viene supportato normalmente da un’</a:t>
            </a:r>
            <a:r>
              <a:rPr lang="it-IT"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apposita struttura</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e da una </a:t>
            </a:r>
            <a:r>
              <a:rPr lang="it-IT"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rete di referenti</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a:t>
            </a:r>
          </a:p>
          <a:p>
            <a:pPr marL="90170">
              <a:lnSpc>
                <a:spcPct val="107000"/>
              </a:lnSpc>
              <a:spcAft>
                <a:spcPts val="1600"/>
              </a:spcAft>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Tutte queste funzioni collocate presso i vertici si avvalgono dunque di strutture tecniche di supporto e spesso (formalmente o di fatto) individuano </a:t>
            </a:r>
            <a:r>
              <a:rPr lang="it-IT"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delegati</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it-IT"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designati</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it-IT"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titolari</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it-IT"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preposti</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it-IT"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addetti</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che costituiscono reti che consentono di operare secondo norma.</a:t>
            </a:r>
          </a:p>
          <a:p>
            <a:pPr marL="90170">
              <a:lnSpc>
                <a:spcPct val="107000"/>
              </a:lnSpc>
              <a:spcAft>
                <a:spcPts val="1600"/>
              </a:spcAft>
            </a:pP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L’</a:t>
            </a:r>
            <a:r>
              <a:rPr lang="it-IT"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Ufficio di statistica</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 deve rappresentare la struttura tecnicamente qualificata che consente a tutta l’amministrazione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e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in particolare ai suoi vertici (responsabili della funzione) di operare perseguendo gli obiettivi del Sistema statistico nazionale e operando secondo i principi del Codice di qualità delle statistiche (europeo </a:t>
            </a:r>
            <a:r>
              <a:rPr lang="it-IT" sz="2000" dirty="0" smtClean="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e </a:t>
            </a:r>
            <a:r>
              <a:rPr lang="it-IT" sz="2000"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italiano).</a:t>
            </a:r>
          </a:p>
        </p:txBody>
      </p:sp>
      <p:sp>
        <p:nvSpPr>
          <p:cNvPr id="5" name="Segnaposto data 3">
            <a:extLst>
              <a:ext uri="{FF2B5EF4-FFF2-40B4-BE49-F238E27FC236}">
                <a16:creationId xmlns:a16="http://schemas.microsoft.com/office/drawing/2014/main" xmlns="" id="{48BC2E70-D761-6641-B3FE-74529DF41699}"/>
              </a:ext>
            </a:extLst>
          </p:cNvPr>
          <p:cNvSpPr txBox="1">
            <a:spLocks/>
          </p:cNvSpPr>
          <p:nvPr/>
        </p:nvSpPr>
        <p:spPr>
          <a:xfrm>
            <a:off x="157164" y="1628775"/>
            <a:ext cx="792162" cy="1776898"/>
          </a:xfrm>
          <a:prstGeom prst="rect">
            <a:avLst/>
          </a:prstGeom>
        </p:spPr>
        <p:txBody>
          <a:bodyPr lIns="0" tIns="0" rIns="0" bIns="0" anchor="t"/>
          <a:lstStyle>
            <a:defPPr>
              <a:defRPr lang="it-IT"/>
            </a:defPPr>
            <a:lvl1pPr marL="0" algn="l" defTabSz="914400" rtl="0" eaLnBrk="1" latinLnBrk="0" hangingPunct="1">
              <a:defRPr sz="900" b="0" i="0" kern="1200">
                <a:solidFill>
                  <a:schemeClr val="accent1">
                    <a:lumMod val="50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ROMA</a:t>
            </a:r>
          </a:p>
          <a:p>
            <a:r>
              <a:rPr lang="it-IT" dirty="0"/>
              <a:t>14 MAGGIO 2019</a:t>
            </a:r>
          </a:p>
          <a:p>
            <a:pPr>
              <a:lnSpc>
                <a:spcPts val="580"/>
              </a:lnSpc>
            </a:pPr>
            <a:r>
              <a:rPr lang="it-IT" b="1" dirty="0">
                <a:solidFill>
                  <a:srgbClr val="C00000"/>
                </a:solidFill>
                <a:latin typeface="Arial" panose="020B0604020202020204" pitchFamily="34" charset="0"/>
                <a:cs typeface="Arial" panose="020B0604020202020204" pitchFamily="34" charset="0"/>
              </a:rPr>
              <a:t>____________</a:t>
            </a:r>
          </a:p>
          <a:p>
            <a:endParaRPr lang="it-IT" sz="400" dirty="0"/>
          </a:p>
          <a:p>
            <a:r>
              <a:rPr lang="it-IT" b="1" dirty="0"/>
              <a:t>FORUM PA </a:t>
            </a:r>
            <a:r>
              <a:rPr lang="it-IT" b="1" dirty="0" smtClean="0"/>
              <a:t>2019</a:t>
            </a:r>
            <a:br>
              <a:rPr lang="it-IT" b="1" dirty="0" smtClean="0"/>
            </a:br>
            <a:r>
              <a:rPr lang="it-IT" dirty="0" smtClean="0"/>
              <a:t> </a:t>
            </a:r>
          </a:p>
          <a:p>
            <a:r>
              <a:rPr lang="it-IT" dirty="0" smtClean="0"/>
              <a:t>IL FUTURO </a:t>
            </a:r>
            <a:br>
              <a:rPr lang="it-IT" dirty="0" smtClean="0"/>
            </a:br>
            <a:r>
              <a:rPr lang="it-IT" dirty="0" smtClean="0"/>
              <a:t>DEL SISTEMA STATISTICO NAZIONALE </a:t>
            </a:r>
            <a:br>
              <a:rPr lang="it-IT" dirty="0" smtClean="0"/>
            </a:br>
            <a:r>
              <a:rPr lang="it-IT" dirty="0" smtClean="0"/>
              <a:t>A 30 ANNI </a:t>
            </a:r>
            <a:br>
              <a:rPr lang="it-IT" dirty="0" smtClean="0"/>
            </a:br>
            <a:r>
              <a:rPr lang="it-IT" dirty="0" smtClean="0"/>
              <a:t>DALLA SUA COSTITUZIONE</a:t>
            </a:r>
          </a:p>
          <a:p>
            <a:endParaRPr lang="it-IT" dirty="0"/>
          </a:p>
        </p:txBody>
      </p:sp>
      <p:sp>
        <p:nvSpPr>
          <p:cNvPr id="3" name="Rettangolo 2"/>
          <p:cNvSpPr/>
          <p:nvPr/>
        </p:nvSpPr>
        <p:spPr>
          <a:xfrm>
            <a:off x="2616192" y="1245517"/>
            <a:ext cx="7767847" cy="523220"/>
          </a:xfrm>
          <a:prstGeom prst="rect">
            <a:avLst/>
          </a:prstGeom>
        </p:spPr>
        <p:txBody>
          <a:bodyPr wrap="square">
            <a:spAutoFit/>
          </a:bodyPr>
          <a:lstStyle/>
          <a:p>
            <a:pPr lvl="0"/>
            <a:r>
              <a:rPr lang="it-IT" sz="2800" dirty="0">
                <a:solidFill>
                  <a:srgbClr val="FF0000"/>
                </a:solidFill>
              </a:rPr>
              <a:t>c</a:t>
            </a:r>
            <a:r>
              <a:rPr lang="it-IT" sz="2800" dirty="0" smtClean="0">
                <a:solidFill>
                  <a:srgbClr val="FF0000"/>
                </a:solidFill>
              </a:rPr>
              <a:t>on un qualificato Ufficio di statistica a supporto</a:t>
            </a:r>
            <a:endParaRPr lang="it-IT" sz="2800" dirty="0">
              <a:solidFill>
                <a:srgbClr val="FF0000"/>
              </a:solidFill>
            </a:endParaRPr>
          </a:p>
        </p:txBody>
      </p:sp>
    </p:spTree>
    <p:extLst>
      <p:ext uri="{BB962C8B-B14F-4D97-AF65-F5344CB8AC3E}">
        <p14:creationId xmlns:p14="http://schemas.microsoft.com/office/powerpoint/2010/main" val="15010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1624</TotalTime>
  <Words>2133</Words>
  <Application>Microsoft Office PowerPoint</Application>
  <PresentationFormat>Personalizzato</PresentationFormat>
  <Paragraphs>285</Paragraphs>
  <Slides>22</Slides>
  <Notes>1</Notes>
  <HiddenSlides>0</HiddenSlides>
  <MMClips>0</MMClips>
  <ScaleCrop>false</ScaleCrop>
  <HeadingPairs>
    <vt:vector size="4" baseType="variant">
      <vt:variant>
        <vt:lpstr>Tema</vt:lpstr>
      </vt:variant>
      <vt:variant>
        <vt:i4>2</vt:i4>
      </vt:variant>
      <vt:variant>
        <vt:lpstr>Titoli diapositive</vt:lpstr>
      </vt:variant>
      <vt:variant>
        <vt:i4>22</vt:i4>
      </vt:variant>
    </vt:vector>
  </HeadingPairs>
  <TitlesOfParts>
    <vt:vector size="24" baseType="lpstr">
      <vt:lpstr>Tema di Office</vt:lpstr>
      <vt:lpstr>Personalizza struttura</vt:lpstr>
      <vt:lpstr>Presentazione standard di PowerPoint</vt:lpstr>
      <vt:lpstr>La statistica ufficiale è cambiata  </vt:lpstr>
      <vt:lpstr>Il futuro del Sistan</vt:lpstr>
      <vt:lpstr>1. Alcune ricorrenze storiche </vt:lpstr>
      <vt:lpstr>2. Due raccomandazioni europee</vt:lpstr>
      <vt:lpstr>3. La responsabilità per la statistica ufficiale </vt:lpstr>
      <vt:lpstr>3. La responsabilità per la statistica ufficiale </vt:lpstr>
      <vt:lpstr>3. La responsabilità per la statistica ufficiale </vt:lpstr>
      <vt:lpstr>3. La responsabilità per la statistica ufficiale </vt:lpstr>
      <vt:lpstr>4. Il livello territoriale</vt:lpstr>
      <vt:lpstr>4. Il livello territoriale</vt:lpstr>
      <vt:lpstr>4. Il livello territoriale</vt:lpstr>
      <vt:lpstr>5. Statistica e privacy</vt:lpstr>
      <vt:lpstr>5. Statistica e privacy</vt:lpstr>
      <vt:lpstr>5. Statistica e privacy</vt:lpstr>
      <vt:lpstr>5. Statistica e privacy</vt:lpstr>
      <vt:lpstr>Presentazione standard di PowerPoint</vt:lpstr>
      <vt:lpstr>Presentazione standard di PowerPoint</vt:lpstr>
      <vt:lpstr>Presentazione standard di PowerPoint</vt:lpstr>
      <vt:lpstr>7. Conclusioni</vt:lpstr>
      <vt:lpstr>7. Conclusioni</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Mirko Benedetti</cp:lastModifiedBy>
  <cp:revision>119</cp:revision>
  <dcterms:created xsi:type="dcterms:W3CDTF">2018-02-02T13:22:46Z</dcterms:created>
  <dcterms:modified xsi:type="dcterms:W3CDTF">2019-05-15T10:52:00Z</dcterms:modified>
</cp:coreProperties>
</file>